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handoutMasterIdLst>
    <p:handoutMasterId r:id="rId41"/>
  </p:handoutMasterIdLst>
  <p:sldIdLst>
    <p:sldId id="308" r:id="rId2"/>
    <p:sldId id="313" r:id="rId3"/>
    <p:sldId id="307" r:id="rId4"/>
    <p:sldId id="318" r:id="rId5"/>
    <p:sldId id="319" r:id="rId6"/>
    <p:sldId id="320" r:id="rId7"/>
    <p:sldId id="321" r:id="rId8"/>
    <p:sldId id="337" r:id="rId9"/>
    <p:sldId id="338" r:id="rId10"/>
    <p:sldId id="336" r:id="rId11"/>
    <p:sldId id="314" r:id="rId12"/>
    <p:sldId id="333" r:id="rId13"/>
    <p:sldId id="356" r:id="rId14"/>
    <p:sldId id="357" r:id="rId15"/>
    <p:sldId id="316" r:id="rId16"/>
    <p:sldId id="317" r:id="rId17"/>
    <p:sldId id="309" r:id="rId18"/>
    <p:sldId id="323" r:id="rId19"/>
    <p:sldId id="340" r:id="rId20"/>
    <p:sldId id="310" r:id="rId21"/>
    <p:sldId id="345" r:id="rId22"/>
    <p:sldId id="332" r:id="rId23"/>
    <p:sldId id="342" r:id="rId24"/>
    <p:sldId id="347" r:id="rId25"/>
    <p:sldId id="341" r:id="rId26"/>
    <p:sldId id="348" r:id="rId27"/>
    <p:sldId id="349" r:id="rId28"/>
    <p:sldId id="350" r:id="rId29"/>
    <p:sldId id="351" r:id="rId30"/>
    <p:sldId id="355" r:id="rId31"/>
    <p:sldId id="352" r:id="rId32"/>
    <p:sldId id="353" r:id="rId33"/>
    <p:sldId id="354" r:id="rId34"/>
    <p:sldId id="325" r:id="rId35"/>
    <p:sldId id="326" r:id="rId36"/>
    <p:sldId id="327" r:id="rId37"/>
    <p:sldId id="328" r:id="rId38"/>
    <p:sldId id="330" r:id="rId39"/>
  </p:sldIdLst>
  <p:sldSz cx="9144000" cy="6858000" type="screen4x3"/>
  <p:notesSz cx="6669088" cy="9926638"/>
  <p:custDataLst>
    <p:tags r:id="rId42"/>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099"/>
    <a:srgbClr val="CCFFCC"/>
    <a:srgbClr val="35B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F:\Africa\Kenya_RET-6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Africa\Kenya_RET-6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dirty="0"/>
              <a:t>Main Sources of </a:t>
            </a:r>
            <a:r>
              <a:rPr lang="en-US" sz="2600" dirty="0" smtClean="0"/>
              <a:t>Energy</a:t>
            </a:r>
          </a:p>
          <a:p>
            <a:pPr>
              <a:defRPr/>
            </a:pPr>
            <a:r>
              <a:rPr lang="en-US" sz="2600" dirty="0" smtClean="0"/>
              <a:t>in </a:t>
            </a:r>
            <a:r>
              <a:rPr lang="en-US" sz="2600" dirty="0"/>
              <a:t>Kenya, 2013</a:t>
            </a:r>
          </a:p>
        </c:rich>
      </c:tx>
      <c:layout>
        <c:manualLayout>
          <c:xMode val="edge"/>
          <c:yMode val="edge"/>
          <c:x val="9.876430396622625E-2"/>
          <c:y val="8.9300907494104034E-2"/>
        </c:manualLayout>
      </c:layout>
      <c:overlay val="0"/>
    </c:title>
    <c:autoTitleDeleted val="0"/>
    <c:plotArea>
      <c:layout>
        <c:manualLayout>
          <c:layoutTarget val="inner"/>
          <c:xMode val="edge"/>
          <c:yMode val="edge"/>
          <c:x val="0.13615500092008787"/>
          <c:y val="0.28441003863281161"/>
          <c:w val="0.41211571800757385"/>
          <c:h val="0.62743460438231735"/>
        </c:manualLayout>
      </c:layout>
      <c:pieChart>
        <c:varyColors val="1"/>
        <c:ser>
          <c:idx val="0"/>
          <c:order val="0"/>
          <c:tx>
            <c:strRef>
              <c:f>Sheet1!$B$1</c:f>
              <c:strCache>
                <c:ptCount val="1"/>
                <c:pt idx="0">
                  <c:v>Main Sources of Energy in Kenya (2013)</c:v>
                </c:pt>
              </c:strCache>
            </c:strRef>
          </c:tx>
          <c:dPt>
            <c:idx val="2"/>
            <c:bubble3D val="0"/>
            <c:spPr>
              <a:solidFill>
                <a:schemeClr val="bg1">
                  <a:lumMod val="85000"/>
                </a:schemeClr>
              </a:solidFill>
            </c:spPr>
          </c:dPt>
          <c:dLbls>
            <c:dLbl>
              <c:idx val="0"/>
              <c:layout>
                <c:manualLayout>
                  <c:x val="-0.14400176782025961"/>
                  <c:y val="-0.21107411426944073"/>
                </c:manualLayout>
              </c:layout>
              <c:tx>
                <c:rich>
                  <a:bodyPr/>
                  <a:lstStyle/>
                  <a:p>
                    <a:r>
                      <a:rPr lang="en-US" sz="1200" b="0"/>
                      <a:t>Biomass</a:t>
                    </a:r>
                    <a:r>
                      <a:rPr lang="en-US" sz="1200" b="0" baseline="0"/>
                      <a:t> </a:t>
                    </a:r>
                  </a:p>
                  <a:p>
                    <a:r>
                      <a:rPr lang="en-US" sz="1200" b="0"/>
                      <a:t>69%</a:t>
                    </a:r>
                    <a:endParaRPr lang="en-US"/>
                  </a:p>
                </c:rich>
              </c:tx>
              <c:showLegendKey val="0"/>
              <c:showVal val="1"/>
              <c:showCatName val="0"/>
              <c:showSerName val="0"/>
              <c:showPercent val="0"/>
              <c:showBubbleSize val="0"/>
            </c:dLbl>
            <c:dLbl>
              <c:idx val="1"/>
              <c:layout>
                <c:manualLayout>
                  <c:x val="0.14797052430301857"/>
                  <c:y val="7.6359941810792809E-2"/>
                </c:manualLayout>
              </c:layout>
              <c:tx>
                <c:rich>
                  <a:bodyPr/>
                  <a:lstStyle/>
                  <a:p>
                    <a:r>
                      <a:rPr lang="en-US" sz="1200" b="0"/>
                      <a:t>Petroleum </a:t>
                    </a:r>
                  </a:p>
                  <a:p>
                    <a:r>
                      <a:rPr lang="en-US" sz="1200" b="0"/>
                      <a:t>22%</a:t>
                    </a:r>
                    <a:endParaRPr lang="en-US"/>
                  </a:p>
                </c:rich>
              </c:tx>
              <c:showLegendKey val="0"/>
              <c:showVal val="1"/>
              <c:showCatName val="0"/>
              <c:showSerName val="0"/>
              <c:showPercent val="0"/>
              <c:showBubbleSize val="0"/>
            </c:dLbl>
            <c:dLbl>
              <c:idx val="2"/>
              <c:layout>
                <c:manualLayout>
                  <c:x val="6.5062996722607694E-2"/>
                  <c:y val="0.15321413552587745"/>
                </c:manualLayout>
              </c:layout>
              <c:tx>
                <c:rich>
                  <a:bodyPr/>
                  <a:lstStyle/>
                  <a:p>
                    <a:pPr>
                      <a:defRPr sz="1100" b="0"/>
                    </a:pPr>
                    <a:r>
                      <a:rPr lang="en-US" sz="1000" b="0"/>
                      <a:t>Electricity</a:t>
                    </a:r>
                  </a:p>
                  <a:p>
                    <a:pPr>
                      <a:defRPr sz="1100" b="0"/>
                    </a:pPr>
                    <a:r>
                      <a:rPr lang="en-US" sz="1000" b="0"/>
                      <a:t>9%</a:t>
                    </a:r>
                    <a:endParaRPr lang="en-US" sz="1000"/>
                  </a:p>
                </c:rich>
              </c:tx>
              <c:spPr/>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1"/>
          </c:dLbls>
          <c:cat>
            <c:strRef>
              <c:f>Sheet1!$A$2:$A$4</c:f>
              <c:strCache>
                <c:ptCount val="3"/>
                <c:pt idx="0">
                  <c:v>Biomass (Renewable Energy)</c:v>
                </c:pt>
                <c:pt idx="1">
                  <c:v>Petroleum (Fossil Fuels)</c:v>
                </c:pt>
                <c:pt idx="2">
                  <c:v>Electricity</c:v>
                </c:pt>
              </c:strCache>
            </c:strRef>
          </c:cat>
          <c:val>
            <c:numRef>
              <c:f>Sheet1!$B$2:$B$4</c:f>
              <c:numCache>
                <c:formatCode>0%</c:formatCode>
                <c:ptCount val="3"/>
                <c:pt idx="0">
                  <c:v>0.69000000000000061</c:v>
                </c:pt>
                <c:pt idx="1">
                  <c:v>0.22000000000000006</c:v>
                </c:pt>
                <c:pt idx="2">
                  <c:v>9.0000000000000066E-2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698264111633954"/>
          <c:y val="0.35901665687939432"/>
          <c:w val="0.30836358684160586"/>
          <c:h val="0.25825761423333876"/>
        </c:manualLayout>
      </c:layout>
      <c:overlay val="0"/>
      <c:txPr>
        <a:bodyPr/>
        <a:lstStyle/>
        <a:p>
          <a:pPr>
            <a:defRPr sz="110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Electrical Energy</a:t>
            </a:r>
            <a:r>
              <a:rPr lang="en-US" sz="2400" baseline="0" dirty="0"/>
              <a:t> </a:t>
            </a:r>
            <a:r>
              <a:rPr lang="en-US" sz="2400" baseline="0" dirty="0" smtClean="0"/>
              <a:t>generation in Kenya  </a:t>
            </a:r>
            <a:r>
              <a:rPr lang="en-US" sz="2400" baseline="0" dirty="0"/>
              <a:t>(2013</a:t>
            </a:r>
            <a:r>
              <a:rPr lang="en-US" sz="2400" baseline="0" dirty="0" smtClean="0"/>
              <a:t>)</a:t>
            </a:r>
          </a:p>
          <a:p>
            <a:pPr>
              <a:defRPr/>
            </a:pPr>
            <a:endParaRPr lang="en-US" sz="2400" dirty="0"/>
          </a:p>
        </c:rich>
      </c:tx>
      <c:layout/>
      <c:overlay val="0"/>
    </c:title>
    <c:autoTitleDeleted val="0"/>
    <c:plotArea>
      <c:layout/>
      <c:pieChart>
        <c:varyColors val="1"/>
        <c:ser>
          <c:idx val="0"/>
          <c:order val="0"/>
          <c:tx>
            <c:strRef>
              <c:f>Sheet1!$B$1</c:f>
              <c:strCache>
                <c:ptCount val="1"/>
                <c:pt idx="0">
                  <c:v>Electrical Energy</c:v>
                </c:pt>
              </c:strCache>
            </c:strRef>
          </c:tx>
          <c:spPr>
            <a:solidFill>
              <a:schemeClr val="accent6">
                <a:lumMod val="60000"/>
                <a:lumOff val="40000"/>
              </a:schemeClr>
            </a:solidFill>
          </c:spPr>
          <c:dPt>
            <c:idx val="0"/>
            <c:bubble3D val="0"/>
            <c:spPr>
              <a:solidFill>
                <a:srgbClr val="92D050"/>
              </a:solidFill>
            </c:spPr>
          </c:dPt>
          <c:dPt>
            <c:idx val="1"/>
            <c:bubble3D val="0"/>
            <c:spPr>
              <a:solidFill>
                <a:srgbClr val="E68694"/>
              </a:solidFill>
            </c:spPr>
          </c:dPt>
          <c:dPt>
            <c:idx val="2"/>
            <c:bubble3D val="0"/>
            <c:spPr>
              <a:solidFill>
                <a:schemeClr val="accent5">
                  <a:lumMod val="60000"/>
                  <a:lumOff val="40000"/>
                </a:schemeClr>
              </a:solidFill>
            </c:spPr>
          </c:dPt>
          <c:dPt>
            <c:idx val="3"/>
            <c:bubble3D val="0"/>
            <c:spPr>
              <a:solidFill>
                <a:srgbClr val="FFFF00"/>
              </a:solidFill>
            </c:spPr>
          </c:dPt>
          <c:dPt>
            <c:idx val="4"/>
            <c:bubble3D val="0"/>
            <c:spPr>
              <a:solidFill>
                <a:schemeClr val="tx2">
                  <a:lumMod val="60000"/>
                  <a:lumOff val="40000"/>
                </a:schemeClr>
              </a:solidFill>
            </c:spPr>
          </c:dPt>
          <c:dLbls>
            <c:dLbl>
              <c:idx val="0"/>
              <c:layout>
                <c:manualLayout>
                  <c:x val="-0.17264801242405253"/>
                  <c:y val="-3.3881844173944811E-2"/>
                </c:manualLayout>
              </c:layout>
              <c:tx>
                <c:rich>
                  <a:bodyPr/>
                  <a:lstStyle/>
                  <a:p>
                    <a:r>
                      <a:rPr lang="en-US" sz="1100"/>
                      <a:t>Hydro</a:t>
                    </a:r>
                  </a:p>
                  <a:p>
                    <a:r>
                      <a:rPr lang="en-US" sz="1100"/>
                      <a:t>53.10%</a:t>
                    </a:r>
                    <a:endParaRPr lang="en-US"/>
                  </a:p>
                </c:rich>
              </c:tx>
              <c:showLegendKey val="0"/>
              <c:showVal val="1"/>
              <c:showCatName val="0"/>
              <c:showSerName val="0"/>
              <c:showPercent val="0"/>
              <c:showBubbleSize val="0"/>
            </c:dLbl>
            <c:dLbl>
              <c:idx val="1"/>
              <c:layout>
                <c:manualLayout>
                  <c:x val="0.13736744895192227"/>
                  <c:y val="-0.14082351408201638"/>
                </c:manualLayout>
              </c:layout>
              <c:tx>
                <c:rich>
                  <a:bodyPr/>
                  <a:lstStyle/>
                  <a:p>
                    <a:r>
                      <a:rPr lang="en-US" sz="1100"/>
                      <a:t>Fossil Fuels 25.50%</a:t>
                    </a:r>
                    <a:endParaRPr lang="en-US"/>
                  </a:p>
                </c:rich>
              </c:tx>
              <c:showLegendKey val="0"/>
              <c:showVal val="1"/>
              <c:showCatName val="0"/>
              <c:showSerName val="0"/>
              <c:showPercent val="0"/>
              <c:showBubbleSize val="0"/>
            </c:dLbl>
            <c:dLbl>
              <c:idx val="2"/>
              <c:layout>
                <c:manualLayout>
                  <c:x val="0.12513021364557386"/>
                  <c:y val="0.1794541212651449"/>
                </c:manualLayout>
              </c:layout>
              <c:tx>
                <c:rich>
                  <a:bodyPr/>
                  <a:lstStyle/>
                  <a:p>
                    <a:pPr>
                      <a:defRPr sz="1000"/>
                    </a:pPr>
                    <a:r>
                      <a:rPr lang="en-US" sz="1000"/>
                      <a:t>Geothermal</a:t>
                    </a:r>
                  </a:p>
                  <a:p>
                    <a:pPr>
                      <a:defRPr sz="1000"/>
                    </a:pPr>
                    <a:r>
                      <a:rPr lang="en-US" sz="1000"/>
                      <a:t>19.80%</a:t>
                    </a:r>
                  </a:p>
                </c:rich>
              </c:tx>
              <c:spPr/>
              <c:showLegendKey val="0"/>
              <c:showVal val="1"/>
              <c:showCatName val="0"/>
              <c:showSerName val="0"/>
              <c:showPercent val="0"/>
              <c:showBubbleSize val="0"/>
            </c:dLbl>
            <c:dLbl>
              <c:idx val="3"/>
              <c:layout>
                <c:manualLayout>
                  <c:x val="-0.20598609384353295"/>
                  <c:y val="4.8165521862958624E-2"/>
                </c:manualLayout>
              </c:layout>
              <c:tx>
                <c:rich>
                  <a:bodyPr/>
                  <a:lstStyle/>
                  <a:p>
                    <a:r>
                      <a:rPr lang="en-US" sz="1000"/>
                      <a:t>Cogeneration</a:t>
                    </a:r>
                  </a:p>
                  <a:p>
                    <a:r>
                      <a:rPr lang="en-US" sz="1000"/>
                      <a:t>0.90%</a:t>
                    </a:r>
                  </a:p>
                </c:rich>
              </c:tx>
              <c:showLegendKey val="0"/>
              <c:showVal val="1"/>
              <c:showCatName val="0"/>
              <c:showSerName val="0"/>
              <c:showPercent val="0"/>
              <c:showBubbleSize val="0"/>
            </c:dLbl>
            <c:dLbl>
              <c:idx val="4"/>
              <c:layout/>
              <c:tx>
                <c:rich>
                  <a:bodyPr/>
                  <a:lstStyle/>
                  <a:p>
                    <a:r>
                      <a:rPr lang="en-US" sz="900"/>
                      <a:t>Wind</a:t>
                    </a:r>
                  </a:p>
                  <a:p>
                    <a:r>
                      <a:rPr lang="en-US" sz="900"/>
                      <a:t>0.20%</a:t>
                    </a:r>
                  </a:p>
                </c:rich>
              </c:tx>
              <c:showLegendKey val="0"/>
              <c:showVal val="1"/>
              <c:showCatName val="0"/>
              <c:showSerName val="0"/>
              <c:showPercent val="0"/>
              <c:showBubbleSize val="0"/>
            </c:dLbl>
            <c:dLbl>
              <c:idx val="5"/>
              <c:layout/>
              <c:tx>
                <c:rich>
                  <a:bodyPr/>
                  <a:lstStyle/>
                  <a:p>
                    <a:r>
                      <a:rPr lang="en-US" sz="900"/>
                      <a:t>Imports</a:t>
                    </a:r>
                  </a:p>
                  <a:p>
                    <a:r>
                      <a:rPr lang="en-US" sz="900"/>
                      <a:t>0.50%</a:t>
                    </a:r>
                  </a:p>
                </c:rich>
              </c:tx>
              <c:showLegendKey val="0"/>
              <c:showVal val="1"/>
              <c:showCatName val="0"/>
              <c:showSerName val="0"/>
              <c:showPercent val="0"/>
              <c:showBubbleSize val="0"/>
            </c:dLbl>
            <c:txPr>
              <a:bodyPr/>
              <a:lstStyle/>
              <a:p>
                <a:pPr>
                  <a:defRPr sz="1100"/>
                </a:pPr>
                <a:endParaRPr lang="en-US"/>
              </a:p>
            </c:txPr>
            <c:showLegendKey val="0"/>
            <c:showVal val="1"/>
            <c:showCatName val="0"/>
            <c:showSerName val="0"/>
            <c:showPercent val="0"/>
            <c:showBubbleSize val="0"/>
            <c:showLeaderLines val="1"/>
          </c:dLbls>
          <c:cat>
            <c:strRef>
              <c:f>Sheet1!$A$2:$A$7</c:f>
              <c:strCache>
                <c:ptCount val="6"/>
                <c:pt idx="0">
                  <c:v>Hydro</c:v>
                </c:pt>
                <c:pt idx="1">
                  <c:v>Fossil Fuels</c:v>
                </c:pt>
                <c:pt idx="2">
                  <c:v>Geothermal</c:v>
                </c:pt>
                <c:pt idx="3">
                  <c:v>Co-generation</c:v>
                </c:pt>
                <c:pt idx="4">
                  <c:v>Wind</c:v>
                </c:pt>
                <c:pt idx="5">
                  <c:v>Imports</c:v>
                </c:pt>
              </c:strCache>
            </c:strRef>
          </c:cat>
          <c:val>
            <c:numRef>
              <c:f>Sheet1!$B$2:$B$7</c:f>
              <c:numCache>
                <c:formatCode>0.00%</c:formatCode>
                <c:ptCount val="6"/>
                <c:pt idx="0">
                  <c:v>0.53100000000000003</c:v>
                </c:pt>
                <c:pt idx="1">
                  <c:v>0.255</c:v>
                </c:pt>
                <c:pt idx="2">
                  <c:v>0.19800000000000001</c:v>
                </c:pt>
                <c:pt idx="3">
                  <c:v>9.0000000000000028E-3</c:v>
                </c:pt>
                <c:pt idx="4">
                  <c:v>2.0000000000000035E-3</c:v>
                </c:pt>
                <c:pt idx="5">
                  <c:v>5.000000000000007E-3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9559588838927242"/>
          <c:y val="0.32687910670646292"/>
          <c:w val="0.18866377454113595"/>
          <c:h val="0.38981150083512339"/>
        </c:manualLayout>
      </c:layout>
      <c:overlay val="0"/>
      <c:txPr>
        <a:bodyPr/>
        <a:lstStyle/>
        <a:p>
          <a:pPr>
            <a:defRPr sz="1100"/>
          </a:pPr>
          <a:endParaRPr lang="en-US"/>
        </a:p>
      </c:txPr>
    </c:legend>
    <c:plotVisOnly val="1"/>
    <c:dispBlanksAs val="zero"/>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companies</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C00000"/>
              </a:solidFill>
            </c:spPr>
          </c:dPt>
          <c:dPt>
            <c:idx val="1"/>
            <c:invertIfNegative val="0"/>
            <c:bubble3D val="0"/>
            <c:spPr>
              <a:solidFill>
                <a:schemeClr val="accent3">
                  <a:lumMod val="75000"/>
                </a:schemeClr>
              </a:solidFill>
            </c:spPr>
          </c:dPt>
          <c:dPt>
            <c:idx val="2"/>
            <c:invertIfNegative val="0"/>
            <c:bubble3D val="0"/>
            <c:spPr>
              <a:solidFill>
                <a:srgbClr val="FFC000"/>
              </a:solidFill>
            </c:spPr>
          </c:dPt>
          <c:dPt>
            <c:idx val="4"/>
            <c:invertIfNegative val="0"/>
            <c:bubble3D val="0"/>
            <c:spPr>
              <a:solidFill>
                <a:schemeClr val="accent5">
                  <a:lumMod val="60000"/>
                  <a:lumOff val="40000"/>
                </a:schemeClr>
              </a:solidFill>
            </c:spPr>
          </c:dPt>
          <c:dPt>
            <c:idx val="5"/>
            <c:invertIfNegative val="0"/>
            <c:bubble3D val="0"/>
            <c:spPr>
              <a:solidFill>
                <a:schemeClr val="tx2"/>
              </a:solidFill>
            </c:spPr>
          </c:dPt>
          <c:cat>
            <c:strRef>
              <c:f>Sheet1!$K$106:$K$111</c:f>
              <c:strCache>
                <c:ptCount val="6"/>
                <c:pt idx="0">
                  <c:v>Solar</c:v>
                </c:pt>
                <c:pt idx="1">
                  <c:v>Biomass</c:v>
                </c:pt>
                <c:pt idx="2">
                  <c:v>Multi</c:v>
                </c:pt>
                <c:pt idx="3">
                  <c:v>Wind</c:v>
                </c:pt>
                <c:pt idx="4">
                  <c:v>Hydro</c:v>
                </c:pt>
                <c:pt idx="5">
                  <c:v>Finance</c:v>
                </c:pt>
              </c:strCache>
            </c:strRef>
          </c:cat>
          <c:val>
            <c:numRef>
              <c:f>Sheet1!$L$106:$L$111</c:f>
              <c:numCache>
                <c:formatCode>General</c:formatCode>
                <c:ptCount val="6"/>
                <c:pt idx="0">
                  <c:v>16</c:v>
                </c:pt>
                <c:pt idx="1">
                  <c:v>13</c:v>
                </c:pt>
                <c:pt idx="2">
                  <c:v>4</c:v>
                </c:pt>
                <c:pt idx="3">
                  <c:v>3</c:v>
                </c:pt>
                <c:pt idx="4">
                  <c:v>1</c:v>
                </c:pt>
                <c:pt idx="5">
                  <c:v>1</c:v>
                </c:pt>
              </c:numCache>
            </c:numRef>
          </c:val>
        </c:ser>
        <c:dLbls>
          <c:showLegendKey val="0"/>
          <c:showVal val="0"/>
          <c:showCatName val="0"/>
          <c:showSerName val="0"/>
          <c:showPercent val="0"/>
          <c:showBubbleSize val="0"/>
        </c:dLbls>
        <c:gapWidth val="150"/>
        <c:axId val="80391168"/>
        <c:axId val="80316672"/>
      </c:barChart>
      <c:catAx>
        <c:axId val="80391168"/>
        <c:scaling>
          <c:orientation val="minMax"/>
        </c:scaling>
        <c:delete val="0"/>
        <c:axPos val="b"/>
        <c:majorTickMark val="out"/>
        <c:minorTickMark val="none"/>
        <c:tickLblPos val="nextTo"/>
        <c:crossAx val="80316672"/>
        <c:crosses val="autoZero"/>
        <c:auto val="1"/>
        <c:lblAlgn val="ctr"/>
        <c:lblOffset val="100"/>
        <c:noMultiLvlLbl val="0"/>
      </c:catAx>
      <c:valAx>
        <c:axId val="80316672"/>
        <c:scaling>
          <c:orientation val="minMax"/>
        </c:scaling>
        <c:delete val="0"/>
        <c:axPos val="l"/>
        <c:majorGridlines/>
        <c:numFmt formatCode="General" sourceLinked="1"/>
        <c:majorTickMark val="out"/>
        <c:minorTickMark val="none"/>
        <c:tickLblPos val="nextTo"/>
        <c:crossAx val="803911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dPt>
            <c:idx val="0"/>
            <c:invertIfNegative val="0"/>
            <c:bubble3D val="0"/>
            <c:spPr>
              <a:solidFill>
                <a:srgbClr val="FF0000"/>
              </a:solidFill>
            </c:spPr>
          </c:dPt>
          <c:dPt>
            <c:idx val="1"/>
            <c:invertIfNegative val="0"/>
            <c:bubble3D val="0"/>
            <c:spPr>
              <a:solidFill>
                <a:schemeClr val="accent3"/>
              </a:solidFill>
            </c:spPr>
          </c:dPt>
          <c:dPt>
            <c:idx val="2"/>
            <c:invertIfNegative val="0"/>
            <c:bubble3D val="0"/>
            <c:spPr>
              <a:solidFill>
                <a:srgbClr val="FFC000"/>
              </a:solidFill>
            </c:spPr>
          </c:dPt>
          <c:dPt>
            <c:idx val="4"/>
            <c:invertIfNegative val="0"/>
            <c:bubble3D val="0"/>
            <c:spPr>
              <a:solidFill>
                <a:schemeClr val="accent1">
                  <a:lumMod val="60000"/>
                  <a:lumOff val="40000"/>
                </a:schemeClr>
              </a:solidFill>
            </c:spPr>
          </c:dPt>
          <c:dPt>
            <c:idx val="5"/>
            <c:invertIfNegative val="0"/>
            <c:bubble3D val="0"/>
            <c:spPr>
              <a:solidFill>
                <a:schemeClr val="tx2"/>
              </a:solidFill>
            </c:spPr>
          </c:dPt>
          <c:cat>
            <c:strRef>
              <c:f>Sheet1!$P$106:$P$111</c:f>
              <c:strCache>
                <c:ptCount val="6"/>
                <c:pt idx="0">
                  <c:v>Solar</c:v>
                </c:pt>
                <c:pt idx="1">
                  <c:v>Biomass</c:v>
                </c:pt>
                <c:pt idx="2">
                  <c:v>Multi</c:v>
                </c:pt>
                <c:pt idx="3">
                  <c:v>Wind</c:v>
                </c:pt>
                <c:pt idx="4">
                  <c:v>Hydro</c:v>
                </c:pt>
                <c:pt idx="5">
                  <c:v>Finance</c:v>
                </c:pt>
              </c:strCache>
            </c:strRef>
          </c:cat>
          <c:val>
            <c:numRef>
              <c:f>Sheet1!$Q$106:$Q$111</c:f>
              <c:numCache>
                <c:formatCode>0.0</c:formatCode>
                <c:ptCount val="6"/>
                <c:pt idx="0" formatCode="General">
                  <c:v>51.2</c:v>
                </c:pt>
                <c:pt idx="1">
                  <c:v>16.600000000000001</c:v>
                </c:pt>
                <c:pt idx="2" formatCode="General">
                  <c:v>8.8000000000000007</c:v>
                </c:pt>
                <c:pt idx="3" formatCode="General">
                  <c:v>8.3000000000000007</c:v>
                </c:pt>
                <c:pt idx="4" formatCode="General">
                  <c:v>4</c:v>
                </c:pt>
                <c:pt idx="5" formatCode="General">
                  <c:v>6</c:v>
                </c:pt>
              </c:numCache>
            </c:numRef>
          </c:val>
        </c:ser>
        <c:dLbls>
          <c:showLegendKey val="0"/>
          <c:showVal val="0"/>
          <c:showCatName val="0"/>
          <c:showSerName val="0"/>
          <c:showPercent val="0"/>
          <c:showBubbleSize val="0"/>
        </c:dLbls>
        <c:gapWidth val="150"/>
        <c:overlap val="100"/>
        <c:axId val="108966400"/>
        <c:axId val="80320128"/>
      </c:barChart>
      <c:catAx>
        <c:axId val="108966400"/>
        <c:scaling>
          <c:orientation val="minMax"/>
        </c:scaling>
        <c:delete val="0"/>
        <c:axPos val="b"/>
        <c:majorTickMark val="out"/>
        <c:minorTickMark val="none"/>
        <c:tickLblPos val="nextTo"/>
        <c:crossAx val="80320128"/>
        <c:crosses val="autoZero"/>
        <c:auto val="1"/>
        <c:lblAlgn val="ctr"/>
        <c:lblOffset val="100"/>
        <c:noMultiLvlLbl val="0"/>
      </c:catAx>
      <c:valAx>
        <c:axId val="80320128"/>
        <c:scaling>
          <c:orientation val="minMax"/>
        </c:scaling>
        <c:delete val="0"/>
        <c:axPos val="l"/>
        <c:majorGridlines/>
        <c:numFmt formatCode="General" sourceLinked="1"/>
        <c:majorTickMark val="out"/>
        <c:minorTickMark val="none"/>
        <c:tickLblPos val="nextTo"/>
        <c:crossAx val="10896640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0.67928</cdr:x>
      <cdr:y>0.79345</cdr:y>
    </cdr:from>
    <cdr:to>
      <cdr:x>1</cdr:x>
      <cdr:y>1</cdr:y>
    </cdr:to>
    <cdr:sp macro="" textlink="">
      <cdr:nvSpPr>
        <cdr:cNvPr id="3" name="Text Box 2"/>
        <cdr:cNvSpPr txBox="1"/>
      </cdr:nvSpPr>
      <cdr:spPr>
        <a:xfrm xmlns:a="http://schemas.openxmlformats.org/drawingml/2006/main">
          <a:off x="3590925" y="2939911"/>
          <a:ext cx="1695450" cy="765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a:t>note:</a:t>
          </a:r>
          <a:r>
            <a:rPr lang="en-US" sz="1000" b="1" baseline="0"/>
            <a:t> </a:t>
          </a:r>
        </a:p>
        <a:p xmlns:a="http://schemas.openxmlformats.org/drawingml/2006/main">
          <a:r>
            <a:rPr lang="en-US" sz="1000" baseline="0"/>
            <a:t>74.5% renewable energy &amp; 25.5% fossil fuels were used</a:t>
          </a:r>
          <a:endParaRPr lang="en-US" sz="10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smtClean="0"/>
            </a:lvl1pPr>
          </a:lstStyle>
          <a:p>
            <a:pPr>
              <a:defRPr/>
            </a:pPr>
            <a:fld id="{3E0CF824-0EF6-4C4E-906F-8E56B88E031F}" type="datetimeFigureOut">
              <a:rPr lang="en-US"/>
              <a:pPr>
                <a:defRPr/>
              </a:pPr>
              <a:t>3/19/2014</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smtClean="0"/>
            </a:lvl1pPr>
          </a:lstStyle>
          <a:p>
            <a:pPr>
              <a:defRPr/>
            </a:pPr>
            <a:fld id="{7BF589DD-DABE-446D-A6E6-900781592CF3}" type="slidenum">
              <a:rPr lang="en-US"/>
              <a:pPr>
                <a:defRPr/>
              </a:pPr>
              <a:t>‹#›</a:t>
            </a:fld>
            <a:endParaRPr lang="en-US"/>
          </a:p>
        </p:txBody>
      </p:sp>
    </p:spTree>
    <p:extLst>
      <p:ext uri="{BB962C8B-B14F-4D97-AF65-F5344CB8AC3E}">
        <p14:creationId xmlns:p14="http://schemas.microsoft.com/office/powerpoint/2010/main" val="281339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938"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777607" y="0"/>
            <a:ext cx="2889938"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331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909" y="4715153"/>
            <a:ext cx="5335270" cy="44669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8583"/>
            <a:ext cx="2889938"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777607" y="9428583"/>
            <a:ext cx="2889938"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94D7A02-1C9D-42E4-9A89-2C24EDC25893}" type="slidenum">
              <a:rPr lang="de-DE"/>
              <a:pPr>
                <a:defRPr/>
              </a:pPr>
              <a:t>‹#›</a:t>
            </a:fld>
            <a:endParaRPr lang="de-DE"/>
          </a:p>
        </p:txBody>
      </p:sp>
    </p:spTree>
    <p:extLst>
      <p:ext uri="{BB962C8B-B14F-4D97-AF65-F5344CB8AC3E}">
        <p14:creationId xmlns:p14="http://schemas.microsoft.com/office/powerpoint/2010/main" val="1584457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miter lim="800000"/>
            <a:headEnd/>
            <a:tailEnd/>
          </a:ln>
        </p:spPr>
        <p:txBody>
          <a:bodyPr/>
          <a:lstStyle/>
          <a:p>
            <a:fld id="{46EA45B9-1B92-4FDB-9282-82992B70AF20}" type="slidenum">
              <a:rPr lang="de-DE" smtClean="0"/>
              <a:pPr/>
              <a:t>4</a:t>
            </a:fld>
            <a:endParaRPr lang="de-DE"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miter lim="800000"/>
            <a:headEnd/>
            <a:tailEnd/>
          </a:ln>
        </p:spPr>
        <p:txBody>
          <a:bodyPr/>
          <a:lstStyle/>
          <a:p>
            <a:fld id="{B8BB56B0-7267-4F01-9381-AB9A893B0D2B}" type="slidenum">
              <a:rPr lang="de-DE" smtClean="0"/>
              <a:pPr/>
              <a:t>5</a:t>
            </a:fld>
            <a:endParaRPr lang="de-DE"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miter lim="800000"/>
            <a:headEnd/>
            <a:tailEnd/>
          </a:ln>
        </p:spPr>
        <p:txBody>
          <a:bodyPr/>
          <a:lstStyle/>
          <a:p>
            <a:fld id="{3143B2D9-0B46-4DCE-9B7A-D02A7BD1C2E0}" type="slidenum">
              <a:rPr lang="de-DE" smtClean="0"/>
              <a:pPr/>
              <a:t>6</a:t>
            </a:fld>
            <a:endParaRPr lang="de-DE"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DF3C00DF-FBBD-4262-A492-BD7C73AC9884}" type="slidenum">
              <a:rPr lang="de-DE" smtClean="0"/>
              <a:pPr/>
              <a:t>7</a:t>
            </a:fld>
            <a:endParaRPr lang="de-DE"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1A86F7A-71CA-4C57-9EA1-18E7005753BB}"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74DD5E1-7AAF-4489-9DD6-99AD76EAED13}"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34BD841-42AC-481A-A5DE-F16C62C4540C}"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B9CD0E5-7046-4D46-9F17-AC6D91C07AFC}"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F63482E-A872-4B27-8B60-2EA5F309AAE4}"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920965F-38F8-4B9C-91E1-2A0F74E48BEE}"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2C365B80-0AF8-40CA-91DD-B39B95E1516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3C2EE889-7160-4124-B74B-B2A41A1F3E97}"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C2002324-4C9A-4F9A-95AE-EA478CEAE8A2}"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61EF66D-E9C1-47BE-8C12-04A21BC08E5D}"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F65AA12-71AB-45EC-86E0-447171809BDF}"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87D925A-1FED-44A9-B8DB-F61539A1018A}"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6.em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1.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oleObject" Target="../embeddings/oleObject2.bin"/><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5.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oleObject" Target="../embeddings/oleObject1.bin"/><Relationship Id="rId8"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oleObject" Target="../embeddings/oleObject3.bin"/><Relationship Id="rId1" Type="http://schemas.openxmlformats.org/officeDocument/2006/relationships/vmlDrawing" Target="../drawings/vmlDrawing2.v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image" Target="../media/image7.emf"/><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notesSlide" Target="../notesSlides/notesSlide2.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oleObject" Target="../embeddings/oleObject4.bin"/><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slideLayout" Target="../slideLayouts/slideLayout1.xml"/><Relationship Id="rId30" Type="http://schemas.openxmlformats.org/officeDocument/2006/relationships/image" Target="../media/image5.emf"/></Relationships>
</file>

<file path=ppt/slides/_rels/slide6.xml.rels><?xml version="1.0" encoding="UTF-8" standalone="yes"?>
<Relationships xmlns="http://schemas.openxmlformats.org/package/2006/relationships"><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21" Type="http://schemas.openxmlformats.org/officeDocument/2006/relationships/tags" Target="../tags/tag72.xml"/><Relationship Id="rId34" Type="http://schemas.openxmlformats.org/officeDocument/2006/relationships/notesSlide" Target="../notesSlides/notesSlide3.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33" Type="http://schemas.openxmlformats.org/officeDocument/2006/relationships/slideLayout" Target="../slideLayouts/slideLayout1.xml"/><Relationship Id="rId38" Type="http://schemas.openxmlformats.org/officeDocument/2006/relationships/image" Target="../media/image8.emf"/><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tags" Target="../tags/tag80.xml"/><Relationship Id="rId1" Type="http://schemas.openxmlformats.org/officeDocument/2006/relationships/vmlDrawing" Target="../drawings/vmlDrawing3.v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32" Type="http://schemas.openxmlformats.org/officeDocument/2006/relationships/tags" Target="../tags/tag83.xml"/><Relationship Id="rId37" Type="http://schemas.openxmlformats.org/officeDocument/2006/relationships/oleObject" Target="../embeddings/oleObject6.bin"/><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36" Type="http://schemas.openxmlformats.org/officeDocument/2006/relationships/image" Target="../media/image5.emf"/><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tags" Target="../tags/tag82.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tags" Target="../tags/tag81.xml"/><Relationship Id="rId35" Type="http://schemas.openxmlformats.org/officeDocument/2006/relationships/oleObject" Target="../embeddings/oleObject5.bin"/><Relationship Id="rId8" Type="http://schemas.openxmlformats.org/officeDocument/2006/relationships/tags" Target="../tags/tag59.xml"/><Relationship Id="rId3" Type="http://schemas.openxmlformats.org/officeDocument/2006/relationships/tags" Target="../tags/tag54.xml"/></Relationships>
</file>

<file path=ppt/slides/_rels/slide7.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oleObject" Target="../embeddings/oleObject8.bin"/><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image" Target="../media/image5.emf"/><Relationship Id="rId2" Type="http://schemas.openxmlformats.org/officeDocument/2006/relationships/tags" Target="../tags/tag84.xml"/><Relationship Id="rId16" Type="http://schemas.openxmlformats.org/officeDocument/2006/relationships/oleObject" Target="../embeddings/oleObject7.bin"/><Relationship Id="rId1" Type="http://schemas.openxmlformats.org/officeDocument/2006/relationships/vmlDrawing" Target="../drawings/vmlDrawing4.v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notesSlide" Target="../notesSlides/notesSlide4.xml"/><Relationship Id="rId10" Type="http://schemas.openxmlformats.org/officeDocument/2006/relationships/tags" Target="../tags/tag92.xml"/><Relationship Id="rId19" Type="http://schemas.openxmlformats.org/officeDocument/2006/relationships/image" Target="../media/image9.emf"/><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825" y="2420938"/>
            <a:ext cx="8686800" cy="1847850"/>
          </a:xfrm>
        </p:spPr>
        <p:txBody>
          <a:bodyPr>
            <a:normAutofit fontScale="90000"/>
          </a:bodyPr>
          <a:lstStyle/>
          <a:p>
            <a:pPr eaLnBrk="1" hangingPunct="1">
              <a:defRPr/>
            </a:pPr>
            <a:r>
              <a:rPr lang="en-US" b="1" dirty="0" smtClean="0"/>
              <a:t/>
            </a:r>
            <a:br>
              <a:rPr lang="en-US" b="1" dirty="0" smtClean="0"/>
            </a:br>
            <a:r>
              <a:rPr lang="en-US" sz="3600" b="1" dirty="0" smtClean="0"/>
              <a:t>Innovation policy for green energy and energy efficiency in Sub-Saharan Africa</a:t>
            </a:r>
            <a:r>
              <a:rPr lang="en-US" dirty="0" smtClean="0"/>
              <a:t/>
            </a:r>
            <a:br>
              <a:rPr lang="en-US" dirty="0" smtClean="0"/>
            </a:br>
            <a:r>
              <a:rPr lang="en-US" sz="2200" dirty="0" smtClean="0"/>
              <a:t> </a:t>
            </a:r>
            <a:r>
              <a:rPr lang="en-US" dirty="0" smtClean="0"/>
              <a:t/>
            </a:r>
            <a:br>
              <a:rPr lang="en-US" dirty="0" smtClean="0"/>
            </a:br>
            <a:r>
              <a:rPr lang="en-US" sz="2000" dirty="0" smtClean="0">
                <a:solidFill>
                  <a:schemeClr val="accent1">
                    <a:lumMod val="10000"/>
                  </a:schemeClr>
                </a:solidFill>
              </a:rPr>
              <a:t>Based on the project </a:t>
            </a:r>
            <a:r>
              <a:rPr lang="en-US" sz="2000" b="1" dirty="0" smtClean="0">
                <a:solidFill>
                  <a:schemeClr val="accent1">
                    <a:lumMod val="10000"/>
                  </a:schemeClr>
                </a:solidFill>
              </a:rPr>
              <a:t>“</a:t>
            </a:r>
            <a:r>
              <a:rPr lang="en-US" sz="1800" b="1" dirty="0" smtClean="0"/>
              <a:t>Strategy of Green Technology and Green Industry in Africa</a:t>
            </a:r>
            <a:r>
              <a:rPr lang="en-US" sz="1800" dirty="0" smtClean="0"/>
              <a:t>”</a:t>
            </a:r>
            <a:br>
              <a:rPr lang="en-US" sz="1800" dirty="0" smtClean="0"/>
            </a:br>
            <a:r>
              <a:rPr lang="en-US" sz="1800" dirty="0" smtClean="0"/>
              <a:t>. A Study of Renewable Energy Technology Market, and Energy Efficiency Adoption in Cassava and Maize Processing Industries in Kenya and Nigeria. </a:t>
            </a:r>
            <a:r>
              <a:rPr lang="en-US" sz="2000" dirty="0" smtClean="0">
                <a:solidFill>
                  <a:schemeClr val="accent1">
                    <a:lumMod val="10000"/>
                  </a:schemeClr>
                </a:solidFill>
              </a:rPr>
              <a:t/>
            </a:r>
            <a:br>
              <a:rPr lang="en-US" sz="2000" dirty="0" smtClean="0">
                <a:solidFill>
                  <a:schemeClr val="accent1">
                    <a:lumMod val="10000"/>
                  </a:schemeClr>
                </a:solidFill>
              </a:rPr>
            </a:br>
            <a:r>
              <a:rPr lang="en-US" sz="2000" dirty="0" smtClean="0">
                <a:solidFill>
                  <a:srgbClr val="4D8099"/>
                </a:solidFill>
              </a:rPr>
              <a:t>Funded by KEEI through UNIDO</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403350" y="4292600"/>
            <a:ext cx="6400800" cy="1752600"/>
          </a:xfrm>
        </p:spPr>
        <p:txBody>
          <a:bodyPr>
            <a:normAutofit fontScale="55000" lnSpcReduction="20000"/>
          </a:bodyPr>
          <a:lstStyle/>
          <a:p>
            <a:pPr eaLnBrk="1" hangingPunct="1">
              <a:defRPr/>
            </a:pPr>
            <a:endParaRPr lang="en-US" sz="2800" b="1" dirty="0" smtClean="0"/>
          </a:p>
          <a:p>
            <a:pPr eaLnBrk="1" hangingPunct="1">
              <a:defRPr/>
            </a:pPr>
            <a:r>
              <a:rPr lang="en-US" b="1" dirty="0" smtClean="0">
                <a:solidFill>
                  <a:schemeClr val="accent2">
                    <a:lumMod val="75000"/>
                  </a:schemeClr>
                </a:solidFill>
              </a:rPr>
              <a:t>René Kemp</a:t>
            </a:r>
          </a:p>
          <a:p>
            <a:pPr eaLnBrk="1" hangingPunct="1">
              <a:defRPr/>
            </a:pPr>
            <a:r>
              <a:rPr lang="nl-NL" sz="2900" b="1" dirty="0" smtClean="0">
                <a:solidFill>
                  <a:srgbClr val="4D8099"/>
                </a:solidFill>
              </a:rPr>
              <a:t>UNU-MERIT and ICIS</a:t>
            </a:r>
          </a:p>
          <a:p>
            <a:r>
              <a:rPr lang="en-US" sz="2400" dirty="0" smtClean="0"/>
              <a:t>Paper for </a:t>
            </a:r>
            <a:r>
              <a:rPr lang="en-US" sz="2400" dirty="0" err="1" smtClean="0"/>
              <a:t>Lundvall</a:t>
            </a:r>
            <a:r>
              <a:rPr lang="en-US" sz="2400" dirty="0" smtClean="0"/>
              <a:t> symposium “</a:t>
            </a:r>
            <a:r>
              <a:rPr lang="en-US" sz="2400" b="1" i="1" dirty="0" smtClean="0"/>
              <a:t>Innovation policy – can it make a difference</a:t>
            </a:r>
            <a:r>
              <a:rPr lang="en-US" sz="2400" b="1" dirty="0" smtClean="0"/>
              <a:t>?”</a:t>
            </a:r>
            <a:endParaRPr lang="en-US" sz="2400" dirty="0" smtClean="0"/>
          </a:p>
          <a:p>
            <a:r>
              <a:rPr lang="en-US" sz="2400" dirty="0" err="1" smtClean="0"/>
              <a:t>Utzon</a:t>
            </a:r>
            <a:r>
              <a:rPr lang="en-US" sz="2400" dirty="0" smtClean="0"/>
              <a:t> Center, Aalborg, Denmark</a:t>
            </a:r>
          </a:p>
          <a:p>
            <a:r>
              <a:rPr lang="en-US" sz="2400" dirty="0" smtClean="0"/>
              <a:t>13‐14 March 2014</a:t>
            </a:r>
          </a:p>
          <a:p>
            <a:pPr eaLnBrk="1" hangingPunct="1">
              <a:defRPr/>
            </a:pPr>
            <a:endParaRPr lang="nl-NL" sz="2200" b="1" dirty="0" smtClean="0">
              <a:solidFill>
                <a:srgbClr val="4D8099"/>
              </a:solidFill>
            </a:endParaRPr>
          </a:p>
        </p:txBody>
      </p:sp>
      <p:pic>
        <p:nvPicPr>
          <p:cNvPr id="15363" name="Picture 3"/>
          <p:cNvPicPr>
            <a:picLocks noChangeAspect="1" noChangeArrowheads="1"/>
          </p:cNvPicPr>
          <p:nvPr/>
        </p:nvPicPr>
        <p:blipFill>
          <a:blip r:embed="rId2" cstate="print"/>
          <a:srcRect/>
          <a:stretch>
            <a:fillRect/>
          </a:stretch>
        </p:blipFill>
        <p:spPr bwMode="auto">
          <a:xfrm>
            <a:off x="755650" y="404813"/>
            <a:ext cx="1728788" cy="1079500"/>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3203575" y="404813"/>
            <a:ext cx="1008063" cy="1152525"/>
          </a:xfrm>
          <a:prstGeom prst="rect">
            <a:avLst/>
          </a:prstGeom>
          <a:noFill/>
          <a:ln w="9525">
            <a:noFill/>
            <a:miter lim="800000"/>
            <a:headEnd/>
            <a:tailEnd/>
          </a:ln>
        </p:spPr>
      </p:pic>
      <p:pic>
        <p:nvPicPr>
          <p:cNvPr id="15365" name="Picture 5" descr="http://fast.mediamatic.nl/f/gsbt/image/970/46504-349-350.bmp"/>
          <p:cNvPicPr>
            <a:picLocks noChangeAspect="1" noChangeArrowheads="1"/>
          </p:cNvPicPr>
          <p:nvPr/>
        </p:nvPicPr>
        <p:blipFill>
          <a:blip r:embed="rId4" cstate="print"/>
          <a:srcRect/>
          <a:stretch>
            <a:fillRect/>
          </a:stretch>
        </p:blipFill>
        <p:spPr bwMode="auto">
          <a:xfrm>
            <a:off x="6588125" y="333375"/>
            <a:ext cx="1223963" cy="1366838"/>
          </a:xfrm>
          <a:prstGeom prst="rect">
            <a:avLst/>
          </a:prstGeom>
          <a:noFill/>
          <a:ln w="9525">
            <a:noFill/>
            <a:miter lim="800000"/>
            <a:headEnd/>
            <a:tailEnd/>
          </a:ln>
        </p:spPr>
      </p:pic>
      <p:pic>
        <p:nvPicPr>
          <p:cNvPr id="15366" name="Picture 6" descr="http://energy.korea.com/wp-content/uploads/2011/12/KEEI3.jpg"/>
          <p:cNvPicPr>
            <a:picLocks noChangeAspect="1" noChangeArrowheads="1"/>
          </p:cNvPicPr>
          <p:nvPr/>
        </p:nvPicPr>
        <p:blipFill>
          <a:blip r:embed="rId5" cstate="print"/>
          <a:srcRect/>
          <a:stretch>
            <a:fillRect/>
          </a:stretch>
        </p:blipFill>
        <p:spPr bwMode="auto">
          <a:xfrm>
            <a:off x="4859338" y="260350"/>
            <a:ext cx="1152525"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147248" cy="778098"/>
          </a:xfrm>
        </p:spPr>
        <p:txBody>
          <a:bodyPr/>
          <a:lstStyle/>
          <a:p>
            <a:r>
              <a:rPr lang="en-US" sz="3100" dirty="0" smtClean="0"/>
              <a:t>RE potential for electricity in Kenya</a:t>
            </a:r>
            <a:endParaRPr lang="en-US" sz="3100" dirty="0"/>
          </a:p>
        </p:txBody>
      </p:sp>
      <p:graphicFrame>
        <p:nvGraphicFramePr>
          <p:cNvPr id="4" name="Table 3"/>
          <p:cNvGraphicFramePr>
            <a:graphicFrameLocks noGrp="1"/>
          </p:cNvGraphicFramePr>
          <p:nvPr/>
        </p:nvGraphicFramePr>
        <p:xfrm>
          <a:off x="1475656" y="764704"/>
          <a:ext cx="5600700" cy="5525008"/>
        </p:xfrm>
        <a:graphic>
          <a:graphicData uri="http://schemas.openxmlformats.org/drawingml/2006/table">
            <a:tbl>
              <a:tblPr/>
              <a:tblGrid>
                <a:gridCol w="1257300"/>
                <a:gridCol w="2286000"/>
                <a:gridCol w="2057400"/>
              </a:tblGrid>
              <a:tr h="0">
                <a:tc>
                  <a:txBody>
                    <a:bodyPr/>
                    <a:lstStyle/>
                    <a:p>
                      <a:pPr marL="0" marR="0">
                        <a:lnSpc>
                          <a:spcPct val="115000"/>
                        </a:lnSpc>
                        <a:spcBef>
                          <a:spcPts val="0"/>
                        </a:spcBef>
                        <a:spcAft>
                          <a:spcPts val="0"/>
                        </a:spcAft>
                      </a:pPr>
                      <a:r>
                        <a:rPr lang="en-US" sz="1400" b="1" dirty="0">
                          <a:latin typeface="Times New Roman"/>
                          <a:ea typeface="Gulim"/>
                          <a:cs typeface="Times New Roman"/>
                        </a:rPr>
                        <a:t>Resource type</a:t>
                      </a:r>
                      <a:endParaRPr lang="en-US" sz="1400"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Times New Roman"/>
                          <a:ea typeface="Gulim"/>
                          <a:cs typeface="Times New Roman"/>
                        </a:rPr>
                        <a:t>Potential</a:t>
                      </a:r>
                      <a:endParaRPr lang="en-US" sz="1400"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tx1"/>
                          </a:solidFill>
                          <a:latin typeface="Times New Roman"/>
                          <a:ea typeface="Gulim"/>
                          <a:cs typeface="Times New Roman"/>
                        </a:rPr>
                        <a:t>Current capacity</a:t>
                      </a:r>
                      <a:endParaRPr lang="en-US" sz="1400" dirty="0">
                        <a:solidFill>
                          <a:schemeClr val="tx1"/>
                        </a:solidFill>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
                <a:tc>
                  <a:txBody>
                    <a:bodyPr/>
                    <a:lstStyle/>
                    <a:p>
                      <a:pPr marL="0" marR="0">
                        <a:lnSpc>
                          <a:spcPct val="115000"/>
                        </a:lnSpc>
                        <a:spcBef>
                          <a:spcPts val="0"/>
                        </a:spcBef>
                        <a:spcAft>
                          <a:spcPts val="0"/>
                        </a:spcAft>
                      </a:pPr>
                      <a:r>
                        <a:rPr lang="en-US" sz="1400" b="1" dirty="0">
                          <a:latin typeface="Times New Roman"/>
                          <a:ea typeface="Gulim"/>
                          <a:cs typeface="Times New Roman"/>
                        </a:rPr>
                        <a:t>Hydroelectric power</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Gulim"/>
                          <a:cs typeface="Times New Roman"/>
                        </a:rPr>
                        <a:t>- </a:t>
                      </a:r>
                      <a:r>
                        <a:rPr lang="en-US" sz="1400" b="1" dirty="0">
                          <a:latin typeface="Times New Roman"/>
                          <a:ea typeface="Gulim"/>
                          <a:cs typeface="Times New Roman"/>
                        </a:rPr>
                        <a:t>3,000MW</a:t>
                      </a:r>
                      <a:r>
                        <a:rPr lang="en-US" sz="1400" dirty="0">
                          <a:latin typeface="Times New Roman"/>
                          <a:ea typeface="Gulim"/>
                          <a:cs typeface="Times New Roman"/>
                        </a:rPr>
                        <a:t> in small hydro</a:t>
                      </a:r>
                      <a:endParaRPr lang="en-US" sz="1400" dirty="0">
                        <a:latin typeface="Calibri"/>
                        <a:ea typeface="Gulim"/>
                        <a:cs typeface="Times New Roman"/>
                      </a:endParaRPr>
                    </a:p>
                    <a:p>
                      <a:pPr marL="0" marR="0">
                        <a:lnSpc>
                          <a:spcPct val="115000"/>
                        </a:lnSpc>
                        <a:spcBef>
                          <a:spcPts val="0"/>
                        </a:spcBef>
                        <a:spcAft>
                          <a:spcPts val="0"/>
                        </a:spcAft>
                      </a:pPr>
                      <a:r>
                        <a:rPr lang="en-US" sz="1400" dirty="0">
                          <a:latin typeface="Times New Roman"/>
                          <a:ea typeface="Gulim"/>
                          <a:cs typeface="Times New Roman"/>
                        </a:rPr>
                        <a:t>- </a:t>
                      </a:r>
                      <a:r>
                        <a:rPr lang="en-US" sz="1400" b="1" dirty="0">
                          <a:latin typeface="Times New Roman"/>
                          <a:ea typeface="Gulim"/>
                          <a:cs typeface="Times New Roman"/>
                        </a:rPr>
                        <a:t>6,000MW </a:t>
                      </a:r>
                      <a:r>
                        <a:rPr lang="en-US" sz="1400" dirty="0">
                          <a:latin typeface="Times New Roman"/>
                          <a:ea typeface="Gulim"/>
                          <a:cs typeface="Times New Roman"/>
                        </a:rPr>
                        <a:t>comprising of large and small hydro plants</a:t>
                      </a:r>
                      <a:endParaRPr lang="en-US" sz="1400"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solidFill>
                            <a:schemeClr val="tx1"/>
                          </a:solidFill>
                          <a:latin typeface="Times New Roman"/>
                          <a:ea typeface="Gulim"/>
                          <a:cs typeface="Times New Roman"/>
                        </a:rPr>
                        <a:t>Large hydro power: 807MW </a:t>
                      </a:r>
                      <a:endParaRPr lang="en-US" sz="1400" dirty="0">
                        <a:solidFill>
                          <a:schemeClr val="tx1"/>
                        </a:solidFill>
                        <a:latin typeface="Calibri"/>
                        <a:ea typeface="Gulim"/>
                        <a:cs typeface="Times New Roman"/>
                      </a:endParaRPr>
                    </a:p>
                    <a:p>
                      <a:pPr marL="0" marR="0">
                        <a:lnSpc>
                          <a:spcPct val="115000"/>
                        </a:lnSpc>
                        <a:spcBef>
                          <a:spcPts val="0"/>
                        </a:spcBef>
                        <a:spcAft>
                          <a:spcPts val="0"/>
                        </a:spcAft>
                      </a:pPr>
                      <a:r>
                        <a:rPr lang="en-US" sz="1400" dirty="0">
                          <a:solidFill>
                            <a:schemeClr val="tx1"/>
                          </a:solidFill>
                          <a:latin typeface="Times New Roman"/>
                          <a:ea typeface="Gulim"/>
                          <a:cs typeface="Times New Roman"/>
                        </a:rPr>
                        <a:t>Small hydro power: 25MW </a:t>
                      </a:r>
                      <a:endParaRPr lang="en-US" sz="1400" dirty="0">
                        <a:solidFill>
                          <a:schemeClr val="tx1"/>
                        </a:solidFill>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1400" b="1" dirty="0">
                          <a:latin typeface="Times New Roman"/>
                          <a:ea typeface="Gulim"/>
                          <a:cs typeface="Times New Roman"/>
                        </a:rPr>
                        <a:t>Solar Energy</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Gulim"/>
                          <a:cs typeface="Times New Roman"/>
                        </a:rPr>
                        <a:t>4-6</a:t>
                      </a:r>
                      <a:r>
                        <a:rPr lang="en-US" sz="1400" dirty="0">
                          <a:latin typeface="Batang"/>
                          <a:ea typeface="Gulim"/>
                          <a:cs typeface="Times New Roman"/>
                        </a:rPr>
                        <a:t>k</a:t>
                      </a:r>
                      <a:r>
                        <a:rPr lang="en-US" sz="1400" dirty="0">
                          <a:latin typeface="Times New Roman"/>
                          <a:ea typeface="Gulim"/>
                          <a:cs typeface="Times New Roman"/>
                        </a:rPr>
                        <a:t>Wh/m</a:t>
                      </a:r>
                      <a:r>
                        <a:rPr lang="en-US" sz="1400" baseline="30000" dirty="0">
                          <a:latin typeface="Times New Roman"/>
                          <a:ea typeface="Gulim"/>
                          <a:cs typeface="Times New Roman"/>
                        </a:rPr>
                        <a:t>2</a:t>
                      </a:r>
                      <a:r>
                        <a:rPr lang="en-US" sz="1400" dirty="0">
                          <a:latin typeface="Times New Roman"/>
                          <a:ea typeface="Gulim"/>
                          <a:cs typeface="Times New Roman"/>
                        </a:rPr>
                        <a:t>/day</a:t>
                      </a:r>
                      <a:endParaRPr lang="en-US" sz="1400"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1400" dirty="0">
                          <a:solidFill>
                            <a:schemeClr val="tx1"/>
                          </a:solidFill>
                          <a:latin typeface="Times New Roman"/>
                          <a:ea typeface="Gulim"/>
                          <a:cs typeface="Times New Roman"/>
                        </a:rPr>
                        <a:t>- Small PV systems with capacity of 12-50Watts</a:t>
                      </a:r>
                      <a:endParaRPr lang="en-US" sz="1400" dirty="0">
                        <a:solidFill>
                          <a:schemeClr val="tx1"/>
                        </a:solidFill>
                        <a:latin typeface="Calibri"/>
                        <a:ea typeface="Gulim"/>
                        <a:cs typeface="Times New Roman"/>
                      </a:endParaRPr>
                    </a:p>
                    <a:p>
                      <a:pPr marL="0" marR="0">
                        <a:lnSpc>
                          <a:spcPct val="115000"/>
                        </a:lnSpc>
                        <a:spcBef>
                          <a:spcPts val="0"/>
                        </a:spcBef>
                        <a:spcAft>
                          <a:spcPts val="1000"/>
                        </a:spcAft>
                      </a:pPr>
                      <a:r>
                        <a:rPr lang="en-US" sz="1400" dirty="0">
                          <a:solidFill>
                            <a:schemeClr val="tx1"/>
                          </a:solidFill>
                          <a:latin typeface="Times New Roman"/>
                          <a:ea typeface="Gulim"/>
                          <a:cs typeface="Times New Roman"/>
                        </a:rPr>
                        <a:t>- PV systems: 1,450kW in 450 institutions</a:t>
                      </a:r>
                      <a:endParaRPr lang="en-US" sz="1400" dirty="0">
                        <a:solidFill>
                          <a:schemeClr val="tx1"/>
                        </a:solidFill>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latin typeface="Times New Roman"/>
                          <a:ea typeface="Gulim"/>
                          <a:cs typeface="Times New Roman"/>
                        </a:rPr>
                        <a:t>Wind</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Gulim"/>
                          <a:cs typeface="Times New Roman"/>
                        </a:rPr>
                        <a:t>- 346W/m</a:t>
                      </a:r>
                      <a:r>
                        <a:rPr lang="en-US" sz="1400" baseline="30000" dirty="0">
                          <a:latin typeface="Times New Roman"/>
                          <a:ea typeface="Gulim"/>
                          <a:cs typeface="Times New Roman"/>
                        </a:rPr>
                        <a:t>2</a:t>
                      </a:r>
                      <a:endParaRPr lang="en-US" sz="1400" dirty="0">
                        <a:latin typeface="Calibri"/>
                        <a:ea typeface="Gulim"/>
                        <a:cs typeface="Times New Roman"/>
                      </a:endParaRPr>
                    </a:p>
                    <a:p>
                      <a:pPr marL="0" marR="0">
                        <a:lnSpc>
                          <a:spcPct val="115000"/>
                        </a:lnSpc>
                        <a:spcBef>
                          <a:spcPts val="0"/>
                        </a:spcBef>
                        <a:spcAft>
                          <a:spcPts val="0"/>
                        </a:spcAft>
                      </a:pPr>
                      <a:r>
                        <a:rPr lang="en-US" sz="1400" dirty="0">
                          <a:latin typeface="Times New Roman"/>
                          <a:ea typeface="Gulim"/>
                          <a:cs typeface="Times New Roman"/>
                        </a:rPr>
                        <a:t>- wind speed ranges 8-14m/s in some areas and have potential to</a:t>
                      </a:r>
                      <a:endParaRPr lang="en-US" sz="1400" dirty="0">
                        <a:latin typeface="Calibri"/>
                        <a:ea typeface="Gulim"/>
                        <a:cs typeface="Times New Roman"/>
                      </a:endParaRPr>
                    </a:p>
                    <a:p>
                      <a:pPr marL="0" marR="0">
                        <a:lnSpc>
                          <a:spcPct val="115000"/>
                        </a:lnSpc>
                        <a:spcBef>
                          <a:spcPts val="0"/>
                        </a:spcBef>
                        <a:spcAft>
                          <a:spcPts val="0"/>
                        </a:spcAft>
                      </a:pPr>
                      <a:r>
                        <a:rPr lang="en-US" sz="1400" dirty="0">
                          <a:latin typeface="Times New Roman"/>
                          <a:ea typeface="Gulim"/>
                          <a:cs typeface="Times New Roman"/>
                        </a:rPr>
                        <a:t>produce over </a:t>
                      </a:r>
                      <a:r>
                        <a:rPr lang="en-US" sz="1400" b="1" dirty="0">
                          <a:latin typeface="Times New Roman"/>
                          <a:ea typeface="Gulim"/>
                          <a:cs typeface="Times New Roman"/>
                        </a:rPr>
                        <a:t>1,000MW</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solidFill>
                            <a:schemeClr val="tx1"/>
                          </a:solidFill>
                          <a:latin typeface="Times New Roman"/>
                          <a:ea typeface="Gulim"/>
                          <a:cs typeface="Times New Roman"/>
                        </a:rPr>
                        <a:t>5.45MW (June, 2010),</a:t>
                      </a:r>
                      <a:endParaRPr lang="en-US" sz="1400" dirty="0">
                        <a:solidFill>
                          <a:schemeClr val="tx1"/>
                        </a:solidFill>
                        <a:latin typeface="Calibri"/>
                        <a:ea typeface="Gulim"/>
                        <a:cs typeface="Times New Roman"/>
                      </a:endParaRPr>
                    </a:p>
                    <a:p>
                      <a:pPr marL="0" marR="0">
                        <a:lnSpc>
                          <a:spcPct val="115000"/>
                        </a:lnSpc>
                        <a:spcBef>
                          <a:spcPts val="0"/>
                        </a:spcBef>
                        <a:spcAft>
                          <a:spcPts val="0"/>
                        </a:spcAft>
                      </a:pPr>
                      <a:r>
                        <a:rPr lang="en-US" sz="1400" dirty="0">
                          <a:solidFill>
                            <a:schemeClr val="tx1"/>
                          </a:solidFill>
                          <a:latin typeface="Times New Roman"/>
                          <a:ea typeface="Gulim"/>
                          <a:cs typeface="Times New Roman"/>
                        </a:rPr>
                        <a:t>and further 20MW (2013)</a:t>
                      </a:r>
                      <a:endParaRPr lang="en-US" sz="1400" dirty="0">
                        <a:solidFill>
                          <a:schemeClr val="tx1"/>
                        </a:solidFill>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latin typeface="Times New Roman"/>
                          <a:ea typeface="Gulim"/>
                          <a:cs typeface="Times New Roman"/>
                        </a:rPr>
                        <a:t>Geothermal</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Times New Roman"/>
                          <a:ea typeface="Gulim"/>
                          <a:cs typeface="Times New Roman"/>
                        </a:rPr>
                        <a:t>7,000-10,000MWe</a:t>
                      </a:r>
                      <a:r>
                        <a:rPr lang="en-US" sz="1400" dirty="0">
                          <a:latin typeface="Times New Roman"/>
                          <a:ea typeface="Gulim"/>
                          <a:cs typeface="Times New Roman"/>
                        </a:rPr>
                        <a:t> in 14 potential sites in Rift Valley</a:t>
                      </a:r>
                      <a:endParaRPr lang="en-US" sz="1400"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solidFill>
                            <a:schemeClr val="tx1"/>
                          </a:solidFill>
                          <a:latin typeface="Times New Roman"/>
                          <a:ea typeface="Gulim"/>
                          <a:cs typeface="Times New Roman"/>
                        </a:rPr>
                        <a:t>212MW</a:t>
                      </a:r>
                      <a:endParaRPr lang="en-US" sz="1400" dirty="0">
                        <a:solidFill>
                          <a:schemeClr val="tx1"/>
                        </a:solidFill>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latin typeface="Times New Roman"/>
                          <a:ea typeface="Gulim"/>
                          <a:cs typeface="Times New Roman"/>
                        </a:rPr>
                        <a:t>Biomass</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Gulim"/>
                          <a:cs typeface="Times New Roman"/>
                        </a:rPr>
                        <a:t>- co-generation using sugarcane </a:t>
                      </a:r>
                      <a:r>
                        <a:rPr lang="en-US" sz="1400" dirty="0" err="1">
                          <a:latin typeface="Times New Roman"/>
                          <a:ea typeface="Gulim"/>
                          <a:cs typeface="Times New Roman"/>
                        </a:rPr>
                        <a:t>bagasse</a:t>
                      </a:r>
                      <a:r>
                        <a:rPr lang="en-US" sz="1400" dirty="0">
                          <a:latin typeface="Times New Roman"/>
                          <a:ea typeface="Gulim"/>
                          <a:cs typeface="Times New Roman"/>
                        </a:rPr>
                        <a:t> up to </a:t>
                      </a:r>
                      <a:r>
                        <a:rPr lang="en-US" sz="1400" b="1" dirty="0">
                          <a:latin typeface="Times New Roman"/>
                          <a:ea typeface="Gulim"/>
                          <a:cs typeface="Times New Roman"/>
                        </a:rPr>
                        <a:t>193MW</a:t>
                      </a:r>
                      <a:endParaRPr lang="en-US" sz="1400" b="1" dirty="0">
                        <a:latin typeface="Calibri"/>
                        <a:ea typeface="Gulim"/>
                        <a:cs typeface="Times New Roman"/>
                      </a:endParaRPr>
                    </a:p>
                    <a:p>
                      <a:pPr marL="0" marR="0">
                        <a:lnSpc>
                          <a:spcPct val="115000"/>
                        </a:lnSpc>
                        <a:spcBef>
                          <a:spcPts val="0"/>
                        </a:spcBef>
                        <a:spcAft>
                          <a:spcPts val="0"/>
                        </a:spcAft>
                      </a:pPr>
                      <a:r>
                        <a:rPr lang="en-US" sz="1400" dirty="0">
                          <a:latin typeface="Times New Roman"/>
                          <a:ea typeface="Gulim"/>
                          <a:cs typeface="Times New Roman"/>
                        </a:rPr>
                        <a:t>- more opportunities up to </a:t>
                      </a:r>
                      <a:r>
                        <a:rPr lang="en-US" sz="1400" b="1" dirty="0">
                          <a:latin typeface="Times New Roman"/>
                          <a:ea typeface="Gulim"/>
                          <a:cs typeface="Times New Roman"/>
                        </a:rPr>
                        <a:t>300MW</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endParaRPr lang="en-US" sz="1400" dirty="0">
                        <a:solidFill>
                          <a:schemeClr val="accent2">
                            <a:lumMod val="75000"/>
                          </a:schemeClr>
                        </a:solidFill>
                        <a:latin typeface="Times New Roman"/>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latin typeface="Times New Roman"/>
                          <a:ea typeface="Gulim"/>
                          <a:cs typeface="Times New Roman"/>
                        </a:rPr>
                        <a:t>Biogas</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Times New Roman"/>
                          <a:ea typeface="Gulim"/>
                          <a:cs typeface="Times New Roman"/>
                        </a:rPr>
                        <a:t>1,000MW</a:t>
                      </a:r>
                      <a:endParaRPr lang="en-US" sz="1400" b="1" dirty="0">
                        <a:latin typeface="Calibri"/>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endParaRPr lang="en-US" sz="1400" dirty="0">
                        <a:latin typeface="Times New Roman"/>
                        <a:ea typeface="Gulim"/>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3185" name="Rectangle 1"/>
          <p:cNvSpPr>
            <a:spLocks noChangeArrowheads="1"/>
          </p:cNvSpPr>
          <p:nvPr/>
        </p:nvSpPr>
        <p:spPr bwMode="auto">
          <a:xfrm>
            <a:off x="251520" y="6381328"/>
            <a:ext cx="810189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1" i="0"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Sources:</a:t>
            </a:r>
            <a:r>
              <a:rPr kumimoji="0" lang="en-US" altLang="ko-KR" sz="1000" b="0" i="0" u="none" strike="noStrike" cap="none" normalizeH="0" baseline="0" dirty="0" smtClean="0">
                <a:ln>
                  <a:noFill/>
                </a:ln>
                <a:solidFill>
                  <a:schemeClr val="tx1"/>
                </a:solidFill>
                <a:effectLst/>
                <a:latin typeface="Times New Roman" pitchFamily="18" charset="0"/>
                <a:ea typeface="Gulim" pitchFamily="34" charset="-127"/>
                <a:cs typeface="Times New Roman" pitchFamily="18" charset="0"/>
              </a:rPr>
              <a:t> National Energy Policy Report (2013); Renewable Energy Portal, Energy Regulatory Commission; Institute of Economic Affairs, Kenya (2013)</a:t>
            </a:r>
            <a:endParaRPr kumimoji="0" lang="en-US" altLang="ko-K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67544" y="0"/>
            <a:ext cx="8229600" cy="1143000"/>
          </a:xfrm>
        </p:spPr>
        <p:txBody>
          <a:bodyPr/>
          <a:lstStyle/>
          <a:p>
            <a:pPr eaLnBrk="1" hangingPunct="1"/>
            <a:r>
              <a:rPr lang="nl-NL" dirty="0" smtClean="0">
                <a:solidFill>
                  <a:srgbClr val="002060"/>
                </a:solidFill>
              </a:rPr>
              <a:t>Key research questions</a:t>
            </a:r>
            <a:endParaRPr lang="en-US" dirty="0" smtClean="0">
              <a:solidFill>
                <a:srgbClr val="002060"/>
              </a:solidFill>
            </a:endParaRPr>
          </a:p>
        </p:txBody>
      </p:sp>
      <p:sp>
        <p:nvSpPr>
          <p:cNvPr id="3" name="Content Placeholder 2"/>
          <p:cNvSpPr>
            <a:spLocks noGrp="1"/>
          </p:cNvSpPr>
          <p:nvPr>
            <p:ph idx="1"/>
          </p:nvPr>
        </p:nvSpPr>
        <p:spPr>
          <a:xfrm>
            <a:off x="467544" y="1268760"/>
            <a:ext cx="8229600" cy="4525963"/>
          </a:xfrm>
        </p:spPr>
        <p:txBody>
          <a:bodyPr/>
          <a:lstStyle/>
          <a:p>
            <a:pPr marL="457200" indent="-457200" eaLnBrk="1" hangingPunct="1">
              <a:buFontTx/>
              <a:buAutoNum type="arabicPeriod"/>
            </a:pPr>
            <a:r>
              <a:rPr lang="en-US" sz="2200" dirty="0" smtClean="0">
                <a:solidFill>
                  <a:srgbClr val="4D8099"/>
                </a:solidFill>
              </a:rPr>
              <a:t>What are the </a:t>
            </a:r>
            <a:r>
              <a:rPr lang="en-US" sz="2200" b="1" dirty="0" smtClean="0">
                <a:solidFill>
                  <a:srgbClr val="4D8099"/>
                </a:solidFill>
              </a:rPr>
              <a:t>trends in renewable energy technology deployment </a:t>
            </a:r>
            <a:r>
              <a:rPr lang="en-US" sz="2200" dirty="0" smtClean="0">
                <a:solidFill>
                  <a:srgbClr val="4D8099"/>
                </a:solidFill>
              </a:rPr>
              <a:t>and </a:t>
            </a:r>
            <a:r>
              <a:rPr lang="en-US" sz="2200" b="1" dirty="0" smtClean="0">
                <a:solidFill>
                  <a:srgbClr val="4D8099"/>
                </a:solidFill>
              </a:rPr>
              <a:t>investment</a:t>
            </a:r>
            <a:r>
              <a:rPr lang="en-US" sz="2200" dirty="0" smtClean="0">
                <a:solidFill>
                  <a:srgbClr val="4D8099"/>
                </a:solidFill>
              </a:rPr>
              <a:t> across various world regions, and how does investment in SSA compare with these global trends?</a:t>
            </a:r>
          </a:p>
          <a:p>
            <a:pPr marL="457200" indent="-457200" eaLnBrk="1" hangingPunct="1">
              <a:buFontTx/>
              <a:buAutoNum type="arabicPeriod"/>
            </a:pPr>
            <a:r>
              <a:rPr lang="en-US" sz="2200" dirty="0" smtClean="0">
                <a:solidFill>
                  <a:srgbClr val="222268"/>
                </a:solidFill>
              </a:rPr>
              <a:t>What are the </a:t>
            </a:r>
            <a:r>
              <a:rPr lang="en-US" sz="2200" b="1" dirty="0" smtClean="0">
                <a:solidFill>
                  <a:srgbClr val="222268"/>
                </a:solidFill>
              </a:rPr>
              <a:t>product offerings </a:t>
            </a:r>
            <a:r>
              <a:rPr lang="en-US" sz="2200" dirty="0" smtClean="0">
                <a:solidFill>
                  <a:srgbClr val="222268"/>
                </a:solidFill>
              </a:rPr>
              <a:t>and </a:t>
            </a:r>
            <a:r>
              <a:rPr lang="en-US" sz="2200" b="1" dirty="0" smtClean="0">
                <a:solidFill>
                  <a:srgbClr val="222268"/>
                </a:solidFill>
              </a:rPr>
              <a:t>market prospects </a:t>
            </a:r>
            <a:r>
              <a:rPr lang="en-US" sz="2200" dirty="0" smtClean="0">
                <a:solidFill>
                  <a:srgbClr val="222268"/>
                </a:solidFill>
              </a:rPr>
              <a:t>for RET (solar, wind, biomass, hydro) in Nigeria and Kenya? </a:t>
            </a:r>
          </a:p>
          <a:p>
            <a:pPr marL="457200" indent="-457200" eaLnBrk="1" hangingPunct="1">
              <a:buFontTx/>
              <a:buAutoNum type="arabicPeriod"/>
            </a:pPr>
            <a:r>
              <a:rPr lang="nl-NL" sz="2200" dirty="0" smtClean="0"/>
              <a:t>What factors </a:t>
            </a:r>
            <a:r>
              <a:rPr lang="nl-NL" sz="2200" b="1" dirty="0" smtClean="0"/>
              <a:t>shape </a:t>
            </a:r>
            <a:r>
              <a:rPr lang="nl-NL" sz="2200" dirty="0" smtClean="0"/>
              <a:t>the diffusion of RET in Nigeria and Kenya? </a:t>
            </a:r>
            <a:endParaRPr lang="en-US" sz="2200" dirty="0" smtClean="0"/>
          </a:p>
          <a:p>
            <a:pPr marL="457200" indent="-457200" eaLnBrk="1" hangingPunct="1">
              <a:buFontTx/>
              <a:buAutoNum type="arabicPeriod"/>
            </a:pPr>
            <a:r>
              <a:rPr lang="en-US" sz="2200" dirty="0" smtClean="0">
                <a:solidFill>
                  <a:srgbClr val="262673"/>
                </a:solidFill>
              </a:rPr>
              <a:t>What are the </a:t>
            </a:r>
            <a:r>
              <a:rPr lang="en-US" sz="2200" b="1" dirty="0" smtClean="0">
                <a:solidFill>
                  <a:srgbClr val="262673"/>
                </a:solidFill>
              </a:rPr>
              <a:t>factors behind the choice and adoption </a:t>
            </a:r>
            <a:r>
              <a:rPr lang="en-US" sz="2200" dirty="0" smtClean="0">
                <a:solidFill>
                  <a:srgbClr val="262673"/>
                </a:solidFill>
              </a:rPr>
              <a:t>of EE and RETs in agro-industrial sectors?  What factors are preventing companies from investing more in EE and RET?</a:t>
            </a:r>
          </a:p>
          <a:p>
            <a:pPr marL="457200" indent="-457200" eaLnBrk="1" hangingPunct="1">
              <a:buFontTx/>
              <a:buAutoNum type="arabicPeriod"/>
            </a:pPr>
            <a:r>
              <a:rPr lang="nl-NL" sz="2200" dirty="0" smtClean="0">
                <a:solidFill>
                  <a:srgbClr val="3C8C93"/>
                </a:solidFill>
              </a:rPr>
              <a:t>Is there a need for </a:t>
            </a:r>
            <a:r>
              <a:rPr lang="nl-NL" sz="2200" b="1" dirty="0" smtClean="0">
                <a:solidFill>
                  <a:srgbClr val="3C8C93"/>
                </a:solidFill>
              </a:rPr>
              <a:t>technical cooperation </a:t>
            </a:r>
            <a:r>
              <a:rPr lang="nl-NL" sz="2200" dirty="0" smtClean="0">
                <a:solidFill>
                  <a:srgbClr val="3C8C93"/>
                </a:solidFill>
              </a:rPr>
              <a:t>in RET and EE? If so, what form should this take? </a:t>
            </a:r>
            <a:endParaRPr lang="en-US" sz="2200" dirty="0" smtClean="0">
              <a:solidFill>
                <a:srgbClr val="3C8C93"/>
              </a:solidFill>
            </a:endParaRPr>
          </a:p>
          <a:p>
            <a:pPr marL="457200" indent="-457200" eaLnBrk="1" hangingPunct="1">
              <a:buNone/>
            </a:pPr>
            <a:endParaRPr lang="en-US" sz="2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nl-NL" smtClean="0">
                <a:solidFill>
                  <a:srgbClr val="002060"/>
                </a:solidFill>
              </a:rPr>
              <a:t>The research approach</a:t>
            </a:r>
            <a:endParaRPr lang="en-US" smtClean="0">
              <a:solidFill>
                <a:srgbClr val="002060"/>
              </a:solidFill>
            </a:endParaRPr>
          </a:p>
        </p:txBody>
      </p:sp>
      <p:sp>
        <p:nvSpPr>
          <p:cNvPr id="3" name="Content Placeholder 2"/>
          <p:cNvSpPr>
            <a:spLocks noGrp="1"/>
          </p:cNvSpPr>
          <p:nvPr>
            <p:ph idx="1"/>
          </p:nvPr>
        </p:nvSpPr>
        <p:spPr/>
        <p:txBody>
          <a:bodyPr/>
          <a:lstStyle/>
          <a:p>
            <a:pPr eaLnBrk="1" hangingPunct="1">
              <a:defRPr/>
            </a:pPr>
            <a:r>
              <a:rPr lang="en-US" sz="2400" dirty="0" smtClean="0"/>
              <a:t>The research questions are assessed through two specially designed </a:t>
            </a:r>
            <a:r>
              <a:rPr lang="en-US" sz="2400" b="1" dirty="0" smtClean="0"/>
              <a:t>questionnaires</a:t>
            </a:r>
            <a:r>
              <a:rPr lang="en-US" sz="2400" dirty="0" smtClean="0"/>
              <a:t>, </a:t>
            </a:r>
            <a:r>
              <a:rPr lang="en-US" sz="2400" b="1" dirty="0" smtClean="0"/>
              <a:t>interviews</a:t>
            </a:r>
            <a:r>
              <a:rPr lang="en-US" sz="2400" dirty="0" smtClean="0"/>
              <a:t> with companies and experts and </a:t>
            </a:r>
            <a:r>
              <a:rPr lang="en-US" sz="2400" b="1" dirty="0" smtClean="0"/>
              <a:t>desk research</a:t>
            </a:r>
          </a:p>
          <a:p>
            <a:pPr eaLnBrk="1" hangingPunct="1">
              <a:defRPr/>
            </a:pPr>
            <a:r>
              <a:rPr lang="en-US" sz="2200" dirty="0" smtClean="0">
                <a:solidFill>
                  <a:schemeClr val="accent2">
                    <a:lumMod val="75000"/>
                  </a:schemeClr>
                </a:solidFill>
              </a:rPr>
              <a:t>The project draws on the literature on diffusion and adoption of new technologies, the literature on innovation systems and the literature about global value chains. </a:t>
            </a:r>
          </a:p>
          <a:p>
            <a:pPr eaLnBrk="1" hangingPunct="1">
              <a:defRPr/>
            </a:pPr>
            <a:r>
              <a:rPr lang="en-US" sz="2200" b="1" dirty="0" smtClean="0">
                <a:solidFill>
                  <a:schemeClr val="accent1">
                    <a:lumMod val="50000"/>
                  </a:schemeClr>
                </a:solidFill>
              </a:rPr>
              <a:t>Local</a:t>
            </a:r>
            <a:r>
              <a:rPr lang="en-US" sz="2200" dirty="0" smtClean="0">
                <a:solidFill>
                  <a:schemeClr val="accent1">
                    <a:lumMod val="50000"/>
                  </a:schemeClr>
                </a:solidFill>
              </a:rPr>
              <a:t> and </a:t>
            </a:r>
            <a:r>
              <a:rPr lang="en-US" sz="2200" b="1" dirty="0" smtClean="0">
                <a:solidFill>
                  <a:schemeClr val="accent1">
                    <a:lumMod val="50000"/>
                  </a:schemeClr>
                </a:solidFill>
              </a:rPr>
              <a:t>global</a:t>
            </a:r>
            <a:r>
              <a:rPr lang="en-US" sz="2200" dirty="0" smtClean="0">
                <a:solidFill>
                  <a:schemeClr val="accent1">
                    <a:lumMod val="50000"/>
                  </a:schemeClr>
                </a:solidFill>
              </a:rPr>
              <a:t> aspects of value chains and innovation are being brought into the analysis, helping us to understand the indigenous and foreign sources of knowledge and technology, the need for financial assistance, technology transfer and technical cooperation. </a:t>
            </a:r>
          </a:p>
          <a:p>
            <a:pPr eaLnBrk="1" hangingPunct="1">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sample</a:t>
            </a:r>
            <a:endParaRPr lang="en-US" dirty="0"/>
          </a:p>
        </p:txBody>
      </p:sp>
      <p:sp>
        <p:nvSpPr>
          <p:cNvPr id="3" name="Content Placeholder 2"/>
          <p:cNvSpPr>
            <a:spLocks noGrp="1"/>
          </p:cNvSpPr>
          <p:nvPr>
            <p:ph idx="1"/>
          </p:nvPr>
        </p:nvSpPr>
        <p:spPr/>
        <p:txBody>
          <a:bodyPr/>
          <a:lstStyle/>
          <a:p>
            <a:r>
              <a:rPr lang="en-US" sz="2800" dirty="0" smtClean="0">
                <a:solidFill>
                  <a:schemeClr val="accent2">
                    <a:lumMod val="75000"/>
                  </a:schemeClr>
                </a:solidFill>
              </a:rPr>
              <a:t>The </a:t>
            </a:r>
            <a:r>
              <a:rPr lang="en-US" sz="2800" b="1" dirty="0" smtClean="0">
                <a:solidFill>
                  <a:schemeClr val="accent2">
                    <a:lumMod val="75000"/>
                  </a:schemeClr>
                </a:solidFill>
              </a:rPr>
              <a:t>survey</a:t>
            </a:r>
            <a:r>
              <a:rPr lang="en-US" sz="2800" dirty="0" smtClean="0">
                <a:solidFill>
                  <a:schemeClr val="accent2">
                    <a:lumMod val="75000"/>
                  </a:schemeClr>
                </a:solidFill>
              </a:rPr>
              <a:t> sample consists of 22 RET suppliers/marketers and 62 cassava processing firms in Nigeria; and 41 RET suppliers/marketers and 40 maize processing firms in Kenya. </a:t>
            </a:r>
          </a:p>
          <a:p>
            <a:r>
              <a:rPr lang="en-US" sz="2800" dirty="0" smtClean="0"/>
              <a:t>The project also included 12 </a:t>
            </a:r>
            <a:r>
              <a:rPr lang="en-US" sz="2800" b="1" dirty="0" smtClean="0"/>
              <a:t>mini-cases</a:t>
            </a:r>
            <a:r>
              <a:rPr lang="en-US" sz="2800" dirty="0" smtClean="0"/>
              <a:t> of RET supply and adoption and EE adoption (6 in Nigeria and 6 in Kenya). </a:t>
            </a:r>
          </a:p>
          <a:p>
            <a:endParaRPr lang="en-US" dirty="0"/>
          </a:p>
        </p:txBody>
      </p:sp>
    </p:spTree>
    <p:extLst>
      <p:ext uri="{BB962C8B-B14F-4D97-AF65-F5344CB8AC3E}">
        <p14:creationId xmlns:p14="http://schemas.microsoft.com/office/powerpoint/2010/main" val="310309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lstStyle/>
          <a:p>
            <a:r>
              <a:rPr lang="en-US" sz="3400" dirty="0" smtClean="0"/>
              <a:t>The RET sample for Kenya</a:t>
            </a:r>
            <a:endParaRPr lang="en-US" sz="3400" dirty="0"/>
          </a:p>
        </p:txBody>
      </p:sp>
      <p:graphicFrame>
        <p:nvGraphicFramePr>
          <p:cNvPr id="3" name="Chart 2"/>
          <p:cNvGraphicFramePr/>
          <p:nvPr/>
        </p:nvGraphicFramePr>
        <p:xfrm>
          <a:off x="395536" y="2420888"/>
          <a:ext cx="4139952"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932040" y="2852936"/>
          <a:ext cx="3726160"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36096" y="2492896"/>
            <a:ext cx="2808312" cy="369332"/>
          </a:xfrm>
          <a:prstGeom prst="rect">
            <a:avLst/>
          </a:prstGeom>
          <a:noFill/>
        </p:spPr>
        <p:txBody>
          <a:bodyPr wrap="square" rtlCol="0">
            <a:spAutoFit/>
          </a:bodyPr>
          <a:lstStyle/>
          <a:p>
            <a:r>
              <a:rPr lang="en-US" b="1" dirty="0" smtClean="0">
                <a:solidFill>
                  <a:srgbClr val="000000"/>
                </a:solidFill>
              </a:rPr>
              <a:t>Number of employees</a:t>
            </a:r>
            <a:endParaRPr lang="en-US" b="1" dirty="0">
              <a:solidFill>
                <a:srgbClr val="000000"/>
              </a:solidFill>
            </a:endParaRPr>
          </a:p>
        </p:txBody>
      </p:sp>
    </p:spTree>
    <p:extLst>
      <p:ext uri="{BB962C8B-B14F-4D97-AF65-F5344CB8AC3E}">
        <p14:creationId xmlns:p14="http://schemas.microsoft.com/office/powerpoint/2010/main" val="345774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nl-NL" smtClean="0">
                <a:solidFill>
                  <a:srgbClr val="002060"/>
                </a:solidFill>
              </a:rPr>
              <a:t>The research team</a:t>
            </a:r>
            <a:endParaRPr lang="en-US" smtClean="0">
              <a:solidFill>
                <a:srgbClr val="002060"/>
              </a:solidFill>
            </a:endParaRPr>
          </a:p>
        </p:txBody>
      </p:sp>
      <p:sp>
        <p:nvSpPr>
          <p:cNvPr id="79874" name="Content Placeholder 2"/>
          <p:cNvSpPr>
            <a:spLocks noGrp="1"/>
          </p:cNvSpPr>
          <p:nvPr>
            <p:ph idx="1"/>
          </p:nvPr>
        </p:nvSpPr>
        <p:spPr/>
        <p:txBody>
          <a:bodyPr/>
          <a:lstStyle/>
          <a:p>
            <a:pPr eaLnBrk="1" hangingPunct="1"/>
            <a:r>
              <a:rPr lang="nl-NL" sz="2400" smtClean="0"/>
              <a:t>The research teams involves development specialists, innovation researchers and policy experts from Africa and Europe and is led by UNU-MERIT</a:t>
            </a:r>
          </a:p>
          <a:p>
            <a:pPr eaLnBrk="1" hangingPunct="1"/>
            <a:endParaRPr lang="nl-NL" smtClean="0"/>
          </a:p>
        </p:txBody>
      </p:sp>
      <p:pic>
        <p:nvPicPr>
          <p:cNvPr id="79875" name="Picture 3" descr="9065802911_406b7b5d6a_b.jpg"/>
          <p:cNvPicPr>
            <a:picLocks noChangeAspect="1" noChangeArrowheads="1"/>
          </p:cNvPicPr>
          <p:nvPr/>
        </p:nvPicPr>
        <p:blipFill>
          <a:blip r:embed="rId2" cstate="print"/>
          <a:srcRect/>
          <a:stretch>
            <a:fillRect/>
          </a:stretch>
        </p:blipFill>
        <p:spPr bwMode="auto">
          <a:xfrm>
            <a:off x="900113" y="2997200"/>
            <a:ext cx="3240087" cy="23034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68313" y="0"/>
            <a:ext cx="8229600" cy="1143000"/>
          </a:xfrm>
        </p:spPr>
        <p:txBody>
          <a:bodyPr/>
          <a:lstStyle/>
          <a:p>
            <a:pPr eaLnBrk="1" hangingPunct="1"/>
            <a:r>
              <a:rPr lang="nl-NL" smtClean="0"/>
              <a:t>Time line</a:t>
            </a:r>
            <a:endParaRPr lang="en-US" smtClean="0"/>
          </a:p>
        </p:txBody>
      </p:sp>
      <p:pic>
        <p:nvPicPr>
          <p:cNvPr id="80898" name="Content Placeholder 3" descr="9065809789_d8da918e47_c.jpg"/>
          <p:cNvPicPr>
            <a:picLocks noGrp="1"/>
          </p:cNvPicPr>
          <p:nvPr>
            <p:ph idx="1"/>
          </p:nvPr>
        </p:nvPicPr>
        <p:blipFill>
          <a:blip r:embed="rId2" cstate="print"/>
          <a:srcRect/>
          <a:stretch>
            <a:fillRect/>
          </a:stretch>
        </p:blipFill>
        <p:spPr>
          <a:xfrm>
            <a:off x="2411413" y="3500438"/>
            <a:ext cx="2946400" cy="2305050"/>
          </a:xfrm>
        </p:spPr>
      </p:pic>
      <p:cxnSp>
        <p:nvCxnSpPr>
          <p:cNvPr id="6" name="Straight Arrow Connector 5"/>
          <p:cNvCxnSpPr/>
          <p:nvPr/>
        </p:nvCxnSpPr>
        <p:spPr>
          <a:xfrm>
            <a:off x="1331913" y="2060575"/>
            <a:ext cx="7343775"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31913" y="1700213"/>
            <a:ext cx="0" cy="360362"/>
          </a:xfrm>
          <a:prstGeom prst="line">
            <a:avLst/>
          </a:prstGeom>
        </p:spPr>
        <p:style>
          <a:lnRef idx="1">
            <a:schemeClr val="accent1"/>
          </a:lnRef>
          <a:fillRef idx="0">
            <a:schemeClr val="accent1"/>
          </a:fillRef>
          <a:effectRef idx="0">
            <a:schemeClr val="accent1"/>
          </a:effectRef>
          <a:fontRef idx="minor">
            <a:schemeClr val="tx1"/>
          </a:fontRef>
        </p:style>
      </p:cxnSp>
      <p:sp>
        <p:nvSpPr>
          <p:cNvPr id="80901" name="TextBox 11"/>
          <p:cNvSpPr txBox="1">
            <a:spLocks noChangeArrowheads="1"/>
          </p:cNvSpPr>
          <p:nvPr/>
        </p:nvSpPr>
        <p:spPr bwMode="auto">
          <a:xfrm>
            <a:off x="1116013" y="1196975"/>
            <a:ext cx="647700" cy="461963"/>
          </a:xfrm>
          <a:prstGeom prst="rect">
            <a:avLst/>
          </a:prstGeom>
          <a:noFill/>
          <a:ln w="9525">
            <a:noFill/>
            <a:miter lim="800000"/>
            <a:headEnd/>
            <a:tailEnd/>
          </a:ln>
        </p:spPr>
        <p:txBody>
          <a:bodyPr>
            <a:spAutoFit/>
          </a:bodyPr>
          <a:lstStyle/>
          <a:p>
            <a:r>
              <a:rPr lang="nl-NL" sz="1200" b="1"/>
              <a:t>Sept 2012</a:t>
            </a:r>
            <a:endParaRPr lang="en-US" sz="1200" b="1"/>
          </a:p>
        </p:txBody>
      </p:sp>
      <p:sp>
        <p:nvSpPr>
          <p:cNvPr id="80902" name="TextBox 12"/>
          <p:cNvSpPr txBox="1">
            <a:spLocks noChangeArrowheads="1"/>
          </p:cNvSpPr>
          <p:nvPr/>
        </p:nvSpPr>
        <p:spPr bwMode="auto">
          <a:xfrm>
            <a:off x="1116013" y="2349500"/>
            <a:ext cx="647700" cy="646113"/>
          </a:xfrm>
          <a:prstGeom prst="rect">
            <a:avLst/>
          </a:prstGeom>
          <a:noFill/>
          <a:ln w="9525">
            <a:noFill/>
            <a:miter lim="800000"/>
            <a:headEnd/>
            <a:tailEnd/>
          </a:ln>
        </p:spPr>
        <p:txBody>
          <a:bodyPr>
            <a:spAutoFit/>
          </a:bodyPr>
          <a:lstStyle/>
          <a:p>
            <a:r>
              <a:rPr lang="nl-NL" sz="1200"/>
              <a:t>Start of the project</a:t>
            </a:r>
            <a:endParaRPr lang="en-US" sz="1200"/>
          </a:p>
        </p:txBody>
      </p:sp>
      <p:cxnSp>
        <p:nvCxnSpPr>
          <p:cNvPr id="15" name="Straight Connector 14"/>
          <p:cNvCxnSpPr/>
          <p:nvPr/>
        </p:nvCxnSpPr>
        <p:spPr>
          <a:xfrm>
            <a:off x="1331913" y="2060575"/>
            <a:ext cx="0" cy="288925"/>
          </a:xfrm>
          <a:prstGeom prst="line">
            <a:avLst/>
          </a:prstGeom>
        </p:spPr>
        <p:style>
          <a:lnRef idx="1">
            <a:schemeClr val="accent1"/>
          </a:lnRef>
          <a:fillRef idx="0">
            <a:schemeClr val="accent1"/>
          </a:fillRef>
          <a:effectRef idx="0">
            <a:schemeClr val="accent1"/>
          </a:effectRef>
          <a:fontRef idx="minor">
            <a:schemeClr val="tx1"/>
          </a:fontRef>
        </p:style>
      </p:cxnSp>
      <p:sp>
        <p:nvSpPr>
          <p:cNvPr id="80904" name="TextBox 15"/>
          <p:cNvSpPr txBox="1">
            <a:spLocks noChangeArrowheads="1"/>
          </p:cNvSpPr>
          <p:nvPr/>
        </p:nvSpPr>
        <p:spPr bwMode="auto">
          <a:xfrm>
            <a:off x="2843213" y="2420938"/>
            <a:ext cx="936625" cy="769937"/>
          </a:xfrm>
          <a:prstGeom prst="rect">
            <a:avLst/>
          </a:prstGeom>
          <a:noFill/>
          <a:ln w="9525">
            <a:noFill/>
            <a:miter lim="800000"/>
            <a:headEnd/>
            <a:tailEnd/>
          </a:ln>
        </p:spPr>
        <p:txBody>
          <a:bodyPr>
            <a:spAutoFit/>
          </a:bodyPr>
          <a:lstStyle/>
          <a:p>
            <a:r>
              <a:rPr lang="nl-NL" sz="1100"/>
              <a:t>Report about analytical framework</a:t>
            </a:r>
            <a:endParaRPr lang="en-US" sz="1100"/>
          </a:p>
        </p:txBody>
      </p:sp>
      <p:cxnSp>
        <p:nvCxnSpPr>
          <p:cNvPr id="17" name="Straight Connector 16"/>
          <p:cNvCxnSpPr/>
          <p:nvPr/>
        </p:nvCxnSpPr>
        <p:spPr>
          <a:xfrm>
            <a:off x="2627313" y="1700213"/>
            <a:ext cx="0" cy="360362"/>
          </a:xfrm>
          <a:prstGeom prst="line">
            <a:avLst/>
          </a:prstGeom>
        </p:spPr>
        <p:style>
          <a:lnRef idx="1">
            <a:schemeClr val="accent1"/>
          </a:lnRef>
          <a:fillRef idx="0">
            <a:schemeClr val="accent1"/>
          </a:fillRef>
          <a:effectRef idx="0">
            <a:schemeClr val="accent1"/>
          </a:effectRef>
          <a:fontRef idx="minor">
            <a:schemeClr val="tx1"/>
          </a:fontRef>
        </p:style>
      </p:cxnSp>
      <p:sp>
        <p:nvSpPr>
          <p:cNvPr id="80906" name="TextBox 17"/>
          <p:cNvSpPr txBox="1">
            <a:spLocks noChangeArrowheads="1"/>
          </p:cNvSpPr>
          <p:nvPr/>
        </p:nvSpPr>
        <p:spPr bwMode="auto">
          <a:xfrm>
            <a:off x="1979613" y="2420938"/>
            <a:ext cx="936625" cy="430212"/>
          </a:xfrm>
          <a:prstGeom prst="rect">
            <a:avLst/>
          </a:prstGeom>
          <a:solidFill>
            <a:srgbClr val="CCFFCC"/>
          </a:solidFill>
          <a:ln w="9525">
            <a:noFill/>
            <a:miter lim="800000"/>
            <a:headEnd/>
            <a:tailEnd/>
          </a:ln>
        </p:spPr>
        <p:txBody>
          <a:bodyPr>
            <a:spAutoFit/>
          </a:bodyPr>
          <a:lstStyle/>
          <a:p>
            <a:r>
              <a:rPr lang="nl-NL" sz="1100"/>
              <a:t>Workshop in Brussels</a:t>
            </a:r>
            <a:endParaRPr lang="en-US" sz="1100"/>
          </a:p>
        </p:txBody>
      </p:sp>
      <p:sp>
        <p:nvSpPr>
          <p:cNvPr id="80907" name="TextBox 18"/>
          <p:cNvSpPr txBox="1">
            <a:spLocks noChangeArrowheads="1"/>
          </p:cNvSpPr>
          <p:nvPr/>
        </p:nvSpPr>
        <p:spPr bwMode="auto">
          <a:xfrm>
            <a:off x="2268538" y="1196975"/>
            <a:ext cx="647700" cy="461963"/>
          </a:xfrm>
          <a:prstGeom prst="rect">
            <a:avLst/>
          </a:prstGeom>
          <a:noFill/>
          <a:ln w="9525">
            <a:noFill/>
            <a:miter lim="800000"/>
            <a:headEnd/>
            <a:tailEnd/>
          </a:ln>
        </p:spPr>
        <p:txBody>
          <a:bodyPr>
            <a:spAutoFit/>
          </a:bodyPr>
          <a:lstStyle/>
          <a:p>
            <a:r>
              <a:rPr lang="nl-NL" sz="1200"/>
              <a:t>Dec 2012</a:t>
            </a:r>
            <a:endParaRPr lang="en-US" sz="1200"/>
          </a:p>
        </p:txBody>
      </p:sp>
      <p:sp>
        <p:nvSpPr>
          <p:cNvPr id="80908" name="TextBox 20"/>
          <p:cNvSpPr txBox="1">
            <a:spLocks noChangeArrowheads="1"/>
          </p:cNvSpPr>
          <p:nvPr/>
        </p:nvSpPr>
        <p:spPr bwMode="auto">
          <a:xfrm>
            <a:off x="2987675" y="1196975"/>
            <a:ext cx="647700" cy="461963"/>
          </a:xfrm>
          <a:prstGeom prst="rect">
            <a:avLst/>
          </a:prstGeom>
          <a:noFill/>
          <a:ln w="9525">
            <a:noFill/>
            <a:miter lim="800000"/>
            <a:headEnd/>
            <a:tailEnd/>
          </a:ln>
        </p:spPr>
        <p:txBody>
          <a:bodyPr>
            <a:spAutoFit/>
          </a:bodyPr>
          <a:lstStyle/>
          <a:p>
            <a:r>
              <a:rPr lang="nl-NL" sz="1200"/>
              <a:t>Jan 2013</a:t>
            </a:r>
            <a:endParaRPr lang="en-US" sz="1200"/>
          </a:p>
        </p:txBody>
      </p:sp>
      <p:cxnSp>
        <p:nvCxnSpPr>
          <p:cNvPr id="27" name="Straight Connector 26"/>
          <p:cNvCxnSpPr/>
          <p:nvPr/>
        </p:nvCxnSpPr>
        <p:spPr>
          <a:xfrm>
            <a:off x="5364163" y="2060575"/>
            <a:ext cx="0" cy="360363"/>
          </a:xfrm>
          <a:prstGeom prst="line">
            <a:avLst/>
          </a:prstGeom>
        </p:spPr>
        <p:style>
          <a:lnRef idx="1">
            <a:schemeClr val="accent1"/>
          </a:lnRef>
          <a:fillRef idx="0">
            <a:schemeClr val="accent1"/>
          </a:fillRef>
          <a:effectRef idx="0">
            <a:schemeClr val="accent1"/>
          </a:effectRef>
          <a:fontRef idx="minor">
            <a:schemeClr val="tx1"/>
          </a:fontRef>
        </p:style>
      </p:cxnSp>
      <p:sp>
        <p:nvSpPr>
          <p:cNvPr id="80910" name="TextBox 27"/>
          <p:cNvSpPr txBox="1">
            <a:spLocks noChangeArrowheads="1"/>
          </p:cNvSpPr>
          <p:nvPr/>
        </p:nvSpPr>
        <p:spPr bwMode="auto">
          <a:xfrm>
            <a:off x="5148263" y="2420938"/>
            <a:ext cx="792162" cy="769937"/>
          </a:xfrm>
          <a:prstGeom prst="rect">
            <a:avLst/>
          </a:prstGeom>
          <a:solidFill>
            <a:srgbClr val="FFC000"/>
          </a:solidFill>
          <a:ln w="9525">
            <a:noFill/>
            <a:miter lim="800000"/>
            <a:headEnd/>
            <a:tailEnd/>
          </a:ln>
        </p:spPr>
        <p:txBody>
          <a:bodyPr>
            <a:spAutoFit/>
          </a:bodyPr>
          <a:lstStyle/>
          <a:p>
            <a:r>
              <a:rPr lang="nl-NL" sz="1100"/>
              <a:t>Policy makers workshop in Nairobi</a:t>
            </a:r>
            <a:endParaRPr lang="en-US" sz="1100"/>
          </a:p>
        </p:txBody>
      </p:sp>
      <p:sp>
        <p:nvSpPr>
          <p:cNvPr id="80911" name="TextBox 28"/>
          <p:cNvSpPr txBox="1">
            <a:spLocks noChangeArrowheads="1"/>
          </p:cNvSpPr>
          <p:nvPr/>
        </p:nvSpPr>
        <p:spPr bwMode="auto">
          <a:xfrm>
            <a:off x="3563938" y="1196975"/>
            <a:ext cx="647700" cy="461963"/>
          </a:xfrm>
          <a:prstGeom prst="rect">
            <a:avLst/>
          </a:prstGeom>
          <a:noFill/>
          <a:ln w="9525">
            <a:noFill/>
            <a:miter lim="800000"/>
            <a:headEnd/>
            <a:tailEnd/>
          </a:ln>
        </p:spPr>
        <p:txBody>
          <a:bodyPr>
            <a:spAutoFit/>
          </a:bodyPr>
          <a:lstStyle/>
          <a:p>
            <a:r>
              <a:rPr lang="nl-NL" sz="1200"/>
              <a:t>Febr 2013</a:t>
            </a:r>
            <a:endParaRPr lang="en-US" sz="1200"/>
          </a:p>
        </p:txBody>
      </p:sp>
      <p:sp>
        <p:nvSpPr>
          <p:cNvPr id="30" name="TextBox 29"/>
          <p:cNvSpPr txBox="1"/>
          <p:nvPr/>
        </p:nvSpPr>
        <p:spPr>
          <a:xfrm>
            <a:off x="3563938" y="2420938"/>
            <a:ext cx="792162" cy="576262"/>
          </a:xfrm>
          <a:prstGeom prst="rect">
            <a:avLst/>
          </a:prstGeom>
          <a:solidFill>
            <a:srgbClr val="CCFFCC"/>
          </a:solidFill>
        </p:spPr>
        <p:txBody>
          <a:bodyPr>
            <a:spAutoFit/>
          </a:bodyPr>
          <a:lstStyle/>
          <a:p>
            <a:pPr>
              <a:defRPr/>
            </a:pPr>
            <a:r>
              <a:rPr lang="nl-NL" sz="1050" dirty="0"/>
              <a:t>2nd workshop in Brussel</a:t>
            </a:r>
            <a:endParaRPr lang="en-US" sz="1050" dirty="0"/>
          </a:p>
        </p:txBody>
      </p:sp>
      <p:cxnSp>
        <p:nvCxnSpPr>
          <p:cNvPr id="32" name="Straight Connector 31"/>
          <p:cNvCxnSpPr/>
          <p:nvPr/>
        </p:nvCxnSpPr>
        <p:spPr>
          <a:xfrm flipV="1">
            <a:off x="3779838" y="1628775"/>
            <a:ext cx="0"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3575" y="1628775"/>
            <a:ext cx="0"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27313" y="2060575"/>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03575" y="2060575"/>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9838" y="2060575"/>
            <a:ext cx="0" cy="360363"/>
          </a:xfrm>
          <a:prstGeom prst="line">
            <a:avLst/>
          </a:prstGeom>
        </p:spPr>
        <p:style>
          <a:lnRef idx="1">
            <a:schemeClr val="accent1"/>
          </a:lnRef>
          <a:fillRef idx="0">
            <a:schemeClr val="accent1"/>
          </a:fillRef>
          <a:effectRef idx="0">
            <a:schemeClr val="accent1"/>
          </a:effectRef>
          <a:fontRef idx="minor">
            <a:schemeClr val="tx1"/>
          </a:fontRef>
        </p:style>
      </p:cxnSp>
      <p:sp>
        <p:nvSpPr>
          <p:cNvPr id="80918" name="TextBox 42"/>
          <p:cNvSpPr txBox="1">
            <a:spLocks noChangeArrowheads="1"/>
          </p:cNvSpPr>
          <p:nvPr/>
        </p:nvSpPr>
        <p:spPr bwMode="auto">
          <a:xfrm>
            <a:off x="4572000" y="1196975"/>
            <a:ext cx="647700" cy="646113"/>
          </a:xfrm>
          <a:prstGeom prst="rect">
            <a:avLst/>
          </a:prstGeom>
          <a:noFill/>
          <a:ln w="9525">
            <a:noFill/>
            <a:miter lim="800000"/>
            <a:headEnd/>
            <a:tailEnd/>
          </a:ln>
        </p:spPr>
        <p:txBody>
          <a:bodyPr>
            <a:spAutoFit/>
          </a:bodyPr>
          <a:lstStyle/>
          <a:p>
            <a:r>
              <a:rPr lang="nl-NL" sz="1200"/>
              <a:t>May – June 2013</a:t>
            </a:r>
            <a:endParaRPr lang="en-US" sz="1200"/>
          </a:p>
        </p:txBody>
      </p:sp>
      <p:sp>
        <p:nvSpPr>
          <p:cNvPr id="80919" name="TextBox 44"/>
          <p:cNvSpPr txBox="1">
            <a:spLocks noChangeArrowheads="1"/>
          </p:cNvSpPr>
          <p:nvPr/>
        </p:nvSpPr>
        <p:spPr bwMode="auto">
          <a:xfrm>
            <a:off x="4284663" y="2420938"/>
            <a:ext cx="935037" cy="276225"/>
          </a:xfrm>
          <a:prstGeom prst="rect">
            <a:avLst/>
          </a:prstGeom>
          <a:noFill/>
          <a:ln w="9525">
            <a:noFill/>
            <a:miter lim="800000"/>
            <a:headEnd/>
            <a:tailEnd/>
          </a:ln>
        </p:spPr>
        <p:txBody>
          <a:bodyPr>
            <a:spAutoFit/>
          </a:bodyPr>
          <a:lstStyle/>
          <a:p>
            <a:r>
              <a:rPr lang="nl-NL" sz="1200"/>
              <a:t>Field-work</a:t>
            </a:r>
            <a:endParaRPr lang="en-US" sz="1200"/>
          </a:p>
        </p:txBody>
      </p:sp>
      <p:sp>
        <p:nvSpPr>
          <p:cNvPr id="80920" name="TextBox 45"/>
          <p:cNvSpPr txBox="1">
            <a:spLocks noChangeArrowheads="1"/>
          </p:cNvSpPr>
          <p:nvPr/>
        </p:nvSpPr>
        <p:spPr bwMode="auto">
          <a:xfrm>
            <a:off x="5219700" y="1196975"/>
            <a:ext cx="647700" cy="461963"/>
          </a:xfrm>
          <a:prstGeom prst="rect">
            <a:avLst/>
          </a:prstGeom>
          <a:noFill/>
          <a:ln w="9525">
            <a:noFill/>
            <a:miter lim="800000"/>
            <a:headEnd/>
            <a:tailEnd/>
          </a:ln>
        </p:spPr>
        <p:txBody>
          <a:bodyPr>
            <a:spAutoFit/>
          </a:bodyPr>
          <a:lstStyle/>
          <a:p>
            <a:r>
              <a:rPr lang="nl-NL" sz="1200"/>
              <a:t>June 2013</a:t>
            </a:r>
            <a:endParaRPr lang="en-US" sz="1200"/>
          </a:p>
        </p:txBody>
      </p:sp>
      <p:cxnSp>
        <p:nvCxnSpPr>
          <p:cNvPr id="47" name="Straight Connector 46"/>
          <p:cNvCxnSpPr/>
          <p:nvPr/>
        </p:nvCxnSpPr>
        <p:spPr>
          <a:xfrm>
            <a:off x="4859338" y="177323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64163" y="1628775"/>
            <a:ext cx="0" cy="431800"/>
          </a:xfrm>
          <a:prstGeom prst="line">
            <a:avLst/>
          </a:prstGeom>
        </p:spPr>
        <p:style>
          <a:lnRef idx="1">
            <a:schemeClr val="accent1"/>
          </a:lnRef>
          <a:fillRef idx="0">
            <a:schemeClr val="accent1"/>
          </a:fillRef>
          <a:effectRef idx="0">
            <a:schemeClr val="accent1"/>
          </a:effectRef>
          <a:fontRef idx="minor">
            <a:schemeClr val="tx1"/>
          </a:fontRef>
        </p:style>
      </p:cxnSp>
      <p:sp>
        <p:nvSpPr>
          <p:cNvPr id="80923" name="TextBox 50"/>
          <p:cNvSpPr txBox="1">
            <a:spLocks noChangeArrowheads="1"/>
          </p:cNvSpPr>
          <p:nvPr/>
        </p:nvSpPr>
        <p:spPr bwMode="auto">
          <a:xfrm>
            <a:off x="6732588" y="1196975"/>
            <a:ext cx="647700" cy="461963"/>
          </a:xfrm>
          <a:prstGeom prst="rect">
            <a:avLst/>
          </a:prstGeom>
          <a:noFill/>
          <a:ln w="9525">
            <a:noFill/>
            <a:miter lim="800000"/>
            <a:headEnd/>
            <a:tailEnd/>
          </a:ln>
        </p:spPr>
        <p:txBody>
          <a:bodyPr>
            <a:spAutoFit/>
          </a:bodyPr>
          <a:lstStyle/>
          <a:p>
            <a:r>
              <a:rPr lang="nl-NL" sz="1200"/>
              <a:t>Sept 2013</a:t>
            </a:r>
            <a:endParaRPr lang="en-US" sz="1200"/>
          </a:p>
        </p:txBody>
      </p:sp>
      <p:cxnSp>
        <p:nvCxnSpPr>
          <p:cNvPr id="52" name="Straight Connector 51"/>
          <p:cNvCxnSpPr/>
          <p:nvPr/>
        </p:nvCxnSpPr>
        <p:spPr>
          <a:xfrm>
            <a:off x="6372225" y="2060575"/>
            <a:ext cx="0" cy="360363"/>
          </a:xfrm>
          <a:prstGeom prst="line">
            <a:avLst/>
          </a:prstGeom>
        </p:spPr>
        <p:style>
          <a:lnRef idx="1">
            <a:schemeClr val="accent1"/>
          </a:lnRef>
          <a:fillRef idx="0">
            <a:schemeClr val="accent1"/>
          </a:fillRef>
          <a:effectRef idx="0">
            <a:schemeClr val="accent1"/>
          </a:effectRef>
          <a:fontRef idx="minor">
            <a:schemeClr val="tx1"/>
          </a:fontRef>
        </p:style>
      </p:cxnSp>
      <p:sp>
        <p:nvSpPr>
          <p:cNvPr id="80925" name="TextBox 52"/>
          <p:cNvSpPr txBox="1">
            <a:spLocks noChangeArrowheads="1"/>
          </p:cNvSpPr>
          <p:nvPr/>
        </p:nvSpPr>
        <p:spPr bwMode="auto">
          <a:xfrm>
            <a:off x="6875463" y="2420938"/>
            <a:ext cx="792162" cy="430212"/>
          </a:xfrm>
          <a:prstGeom prst="rect">
            <a:avLst/>
          </a:prstGeom>
          <a:noFill/>
          <a:ln w="9525">
            <a:noFill/>
            <a:miter lim="800000"/>
            <a:headEnd/>
            <a:tailEnd/>
          </a:ln>
        </p:spPr>
        <p:txBody>
          <a:bodyPr>
            <a:spAutoFit/>
          </a:bodyPr>
          <a:lstStyle/>
          <a:p>
            <a:r>
              <a:rPr lang="nl-NL" sz="1100"/>
              <a:t>1st draft report</a:t>
            </a:r>
            <a:endParaRPr lang="en-US" sz="1100"/>
          </a:p>
        </p:txBody>
      </p:sp>
      <p:cxnSp>
        <p:nvCxnSpPr>
          <p:cNvPr id="55" name="Straight Connector 54"/>
          <p:cNvCxnSpPr/>
          <p:nvPr/>
        </p:nvCxnSpPr>
        <p:spPr>
          <a:xfrm>
            <a:off x="6372225" y="1700213"/>
            <a:ext cx="0" cy="360362"/>
          </a:xfrm>
          <a:prstGeom prst="line">
            <a:avLst/>
          </a:prstGeom>
        </p:spPr>
        <p:style>
          <a:lnRef idx="1">
            <a:schemeClr val="accent1"/>
          </a:lnRef>
          <a:fillRef idx="0">
            <a:schemeClr val="accent1"/>
          </a:fillRef>
          <a:effectRef idx="0">
            <a:schemeClr val="accent1"/>
          </a:effectRef>
          <a:fontRef idx="minor">
            <a:schemeClr val="tx1"/>
          </a:fontRef>
        </p:style>
      </p:cxnSp>
      <p:sp>
        <p:nvSpPr>
          <p:cNvPr id="80927" name="TextBox 57"/>
          <p:cNvSpPr txBox="1">
            <a:spLocks noChangeArrowheads="1"/>
          </p:cNvSpPr>
          <p:nvPr/>
        </p:nvSpPr>
        <p:spPr bwMode="auto">
          <a:xfrm>
            <a:off x="6084888" y="2492375"/>
            <a:ext cx="790575" cy="600075"/>
          </a:xfrm>
          <a:prstGeom prst="rect">
            <a:avLst/>
          </a:prstGeom>
          <a:solidFill>
            <a:srgbClr val="FFFF00"/>
          </a:solidFill>
          <a:ln w="9525">
            <a:solidFill>
              <a:srgbClr val="4D8099"/>
            </a:solidFill>
            <a:miter lim="800000"/>
            <a:headEnd/>
            <a:tailEnd/>
          </a:ln>
        </p:spPr>
        <p:txBody>
          <a:bodyPr>
            <a:spAutoFit/>
          </a:bodyPr>
          <a:lstStyle/>
          <a:p>
            <a:r>
              <a:rPr lang="nl-NL" sz="1100"/>
              <a:t>Vienna workshop at UNIDO</a:t>
            </a:r>
            <a:endParaRPr lang="en-US" sz="1100"/>
          </a:p>
        </p:txBody>
      </p:sp>
      <p:sp>
        <p:nvSpPr>
          <p:cNvPr id="80928" name="TextBox 58"/>
          <p:cNvSpPr txBox="1">
            <a:spLocks noChangeArrowheads="1"/>
          </p:cNvSpPr>
          <p:nvPr/>
        </p:nvSpPr>
        <p:spPr bwMode="auto">
          <a:xfrm>
            <a:off x="6084888" y="1196975"/>
            <a:ext cx="647700" cy="461963"/>
          </a:xfrm>
          <a:prstGeom prst="rect">
            <a:avLst/>
          </a:prstGeom>
          <a:noFill/>
          <a:ln w="9525">
            <a:noFill/>
            <a:miter lim="800000"/>
            <a:headEnd/>
            <a:tailEnd/>
          </a:ln>
        </p:spPr>
        <p:txBody>
          <a:bodyPr>
            <a:spAutoFit/>
          </a:bodyPr>
          <a:lstStyle/>
          <a:p>
            <a:r>
              <a:rPr lang="nl-NL" sz="1200"/>
              <a:t>Aug 2013</a:t>
            </a:r>
            <a:endParaRPr lang="en-US" sz="1200"/>
          </a:p>
        </p:txBody>
      </p:sp>
      <p:sp>
        <p:nvSpPr>
          <p:cNvPr id="80929" name="TextBox 59"/>
          <p:cNvSpPr txBox="1">
            <a:spLocks noChangeArrowheads="1"/>
          </p:cNvSpPr>
          <p:nvPr/>
        </p:nvSpPr>
        <p:spPr bwMode="auto">
          <a:xfrm>
            <a:off x="7667625" y="1196975"/>
            <a:ext cx="649288" cy="461963"/>
          </a:xfrm>
          <a:prstGeom prst="rect">
            <a:avLst/>
          </a:prstGeom>
          <a:noFill/>
          <a:ln w="9525">
            <a:noFill/>
            <a:miter lim="800000"/>
            <a:headEnd/>
            <a:tailEnd/>
          </a:ln>
        </p:spPr>
        <p:txBody>
          <a:bodyPr>
            <a:spAutoFit/>
          </a:bodyPr>
          <a:lstStyle/>
          <a:p>
            <a:r>
              <a:rPr lang="nl-NL" sz="1200"/>
              <a:t>Nov 2013</a:t>
            </a:r>
            <a:endParaRPr lang="en-US" sz="1200"/>
          </a:p>
        </p:txBody>
      </p:sp>
      <p:cxnSp>
        <p:nvCxnSpPr>
          <p:cNvPr id="64" name="Straight Connector 63"/>
          <p:cNvCxnSpPr/>
          <p:nvPr/>
        </p:nvCxnSpPr>
        <p:spPr>
          <a:xfrm>
            <a:off x="7019925" y="1700213"/>
            <a:ext cx="0"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40650" y="1700213"/>
            <a:ext cx="0"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19925" y="2060575"/>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740650" y="2060575"/>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59338" y="2060575"/>
            <a:ext cx="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604250" y="1628775"/>
            <a:ext cx="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604250" y="2133600"/>
            <a:ext cx="0" cy="574675"/>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172450" y="2708275"/>
            <a:ext cx="863600" cy="647700"/>
          </a:xfrm>
          <a:prstGeom prst="rect">
            <a:avLst/>
          </a:prstGeom>
          <a:solidFill>
            <a:schemeClr val="accent1">
              <a:lumMod val="75000"/>
            </a:schemeClr>
          </a:solidFill>
        </p:spPr>
        <p:txBody>
          <a:bodyPr>
            <a:spAutoFit/>
          </a:bodyPr>
          <a:lstStyle/>
          <a:p>
            <a:pPr>
              <a:defRPr/>
            </a:pPr>
            <a:r>
              <a:rPr lang="nl-NL" sz="1200" dirty="0"/>
              <a:t>Final  version  of report</a:t>
            </a:r>
            <a:endParaRPr lang="en-US" sz="1200" dirty="0"/>
          </a:p>
        </p:txBody>
      </p:sp>
      <p:sp>
        <p:nvSpPr>
          <p:cNvPr id="80938" name="TextBox 62"/>
          <p:cNvSpPr txBox="1">
            <a:spLocks noChangeArrowheads="1"/>
          </p:cNvSpPr>
          <p:nvPr/>
        </p:nvSpPr>
        <p:spPr bwMode="auto">
          <a:xfrm>
            <a:off x="8388350" y="1196975"/>
            <a:ext cx="647700" cy="461665"/>
          </a:xfrm>
          <a:prstGeom prst="rect">
            <a:avLst/>
          </a:prstGeom>
          <a:noFill/>
          <a:ln w="9525">
            <a:noFill/>
            <a:miter lim="800000"/>
            <a:headEnd/>
            <a:tailEnd/>
          </a:ln>
        </p:spPr>
        <p:txBody>
          <a:bodyPr>
            <a:spAutoFit/>
          </a:bodyPr>
          <a:lstStyle/>
          <a:p>
            <a:r>
              <a:rPr lang="nl-NL" sz="1200" b="1" dirty="0" smtClean="0"/>
              <a:t>March2014</a:t>
            </a:r>
            <a:endParaRPr lang="en-US" sz="1200" b="1" dirty="0"/>
          </a:p>
        </p:txBody>
      </p:sp>
      <p:sp>
        <p:nvSpPr>
          <p:cNvPr id="80939" name="TextBox 65"/>
          <p:cNvSpPr txBox="1">
            <a:spLocks noChangeArrowheads="1"/>
          </p:cNvSpPr>
          <p:nvPr/>
        </p:nvSpPr>
        <p:spPr bwMode="auto">
          <a:xfrm>
            <a:off x="7524750" y="2420938"/>
            <a:ext cx="792163" cy="430212"/>
          </a:xfrm>
          <a:prstGeom prst="rect">
            <a:avLst/>
          </a:prstGeom>
          <a:noFill/>
          <a:ln w="9525">
            <a:noFill/>
            <a:miter lim="800000"/>
            <a:headEnd/>
            <a:tailEnd/>
          </a:ln>
        </p:spPr>
        <p:txBody>
          <a:bodyPr>
            <a:spAutoFit/>
          </a:bodyPr>
          <a:lstStyle/>
          <a:p>
            <a:r>
              <a:rPr lang="nl-NL" sz="1100"/>
              <a:t>2nd draft report</a:t>
            </a:r>
            <a:endParaRPr lang="en-US" sz="1100"/>
          </a:p>
        </p:txBody>
      </p:sp>
      <p:pic>
        <p:nvPicPr>
          <p:cNvPr id="80940" name="Picture 69" descr="Group picture Vienna workshop1.jpg"/>
          <p:cNvPicPr>
            <a:picLocks noChangeAspect="1"/>
          </p:cNvPicPr>
          <p:nvPr/>
        </p:nvPicPr>
        <p:blipFill>
          <a:blip r:embed="rId3" cstate="print"/>
          <a:srcRect/>
          <a:stretch>
            <a:fillRect/>
          </a:stretch>
        </p:blipFill>
        <p:spPr bwMode="auto">
          <a:xfrm>
            <a:off x="5580063" y="3500438"/>
            <a:ext cx="3000375" cy="2241550"/>
          </a:xfrm>
          <a:prstGeom prst="rect">
            <a:avLst/>
          </a:prstGeom>
          <a:noFill/>
          <a:ln w="9525">
            <a:noFill/>
            <a:miter lim="800000"/>
            <a:headEnd/>
            <a:tailEnd/>
          </a:ln>
        </p:spPr>
      </p:pic>
      <p:cxnSp>
        <p:nvCxnSpPr>
          <p:cNvPr id="74" name="Straight Connector 73"/>
          <p:cNvCxnSpPr/>
          <p:nvPr/>
        </p:nvCxnSpPr>
        <p:spPr>
          <a:xfrm>
            <a:off x="6443663" y="3068638"/>
            <a:ext cx="0"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292725" y="3141663"/>
            <a:ext cx="0" cy="3587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nl-NL" dirty="0" smtClean="0">
                <a:solidFill>
                  <a:schemeClr val="accent2">
                    <a:lumMod val="75000"/>
                  </a:schemeClr>
                </a:solidFill>
              </a:rPr>
              <a:t>Key findings</a:t>
            </a:r>
            <a:endParaRPr lang="en-US" dirty="0">
              <a:solidFill>
                <a:schemeClr val="accent2">
                  <a:lumMod val="75000"/>
                </a:schemeClr>
              </a:solidFill>
            </a:endParaRPr>
          </a:p>
        </p:txBody>
      </p:sp>
      <p:sp>
        <p:nvSpPr>
          <p:cNvPr id="3" name="Content Placeholder 2"/>
          <p:cNvSpPr>
            <a:spLocks noGrp="1"/>
          </p:cNvSpPr>
          <p:nvPr>
            <p:ph idx="1"/>
          </p:nvPr>
        </p:nvSpPr>
        <p:spPr>
          <a:xfrm>
            <a:off x="468313" y="1412875"/>
            <a:ext cx="8229600" cy="4525963"/>
          </a:xfrm>
        </p:spPr>
        <p:txBody>
          <a:bodyPr/>
          <a:lstStyle/>
          <a:p>
            <a:pPr eaLnBrk="1" hangingPunct="1">
              <a:defRPr/>
            </a:pPr>
            <a:r>
              <a:rPr lang="nl-NL" sz="2200" dirty="0" smtClean="0"/>
              <a:t>The RET sectors are young (and small):</a:t>
            </a:r>
            <a:r>
              <a:rPr lang="nl-NL" sz="2300" dirty="0" smtClean="0"/>
              <a:t> </a:t>
            </a:r>
            <a:r>
              <a:rPr lang="en-US" sz="1800" dirty="0" smtClean="0"/>
              <a:t>Most of the solar technology suppliers and almost all </a:t>
            </a:r>
            <a:r>
              <a:rPr lang="en-US" sz="1800" dirty="0" err="1" smtClean="0"/>
              <a:t>bioenergy</a:t>
            </a:r>
            <a:r>
              <a:rPr lang="en-US" sz="1800" dirty="0" smtClean="0"/>
              <a:t>  and wind turbine companies which were examined in Kenya have been established after 2000. </a:t>
            </a:r>
            <a:endParaRPr lang="nl-NL" sz="2300" dirty="0" smtClean="0"/>
          </a:p>
          <a:p>
            <a:pPr eaLnBrk="1" hangingPunct="1">
              <a:defRPr/>
            </a:pPr>
            <a:r>
              <a:rPr lang="nl-NL" sz="2200" b="1" dirty="0" smtClean="0"/>
              <a:t>Solar</a:t>
            </a:r>
            <a:r>
              <a:rPr lang="nl-NL" sz="2200" dirty="0" smtClean="0"/>
              <a:t> and </a:t>
            </a:r>
            <a:r>
              <a:rPr lang="nl-NL" sz="2200" b="1" dirty="0" smtClean="0"/>
              <a:t>biomass</a:t>
            </a:r>
            <a:r>
              <a:rPr lang="nl-NL" sz="2200" dirty="0" smtClean="0"/>
              <a:t> are the biggest RET markets in terms of suppliers with solar PV being based on foreign technology and biomass mostly based on domestic T and knowhow</a:t>
            </a:r>
          </a:p>
          <a:p>
            <a:pPr eaLnBrk="1" hangingPunct="1">
              <a:defRPr/>
            </a:pPr>
            <a:r>
              <a:rPr lang="nl-NL" sz="2200" dirty="0" smtClean="0">
                <a:solidFill>
                  <a:srgbClr val="002060"/>
                </a:solidFill>
              </a:rPr>
              <a:t>The majority of the suppliers are </a:t>
            </a:r>
            <a:r>
              <a:rPr lang="nl-NL" sz="2200" b="1" dirty="0" smtClean="0">
                <a:solidFill>
                  <a:srgbClr val="002060"/>
                </a:solidFill>
              </a:rPr>
              <a:t>not</a:t>
            </a:r>
            <a:r>
              <a:rPr lang="nl-NL" sz="2200" dirty="0" smtClean="0">
                <a:solidFill>
                  <a:srgbClr val="002060"/>
                </a:solidFill>
              </a:rPr>
              <a:t> experiencing growth (82% in Nigeria and 71% in Kenya) but they are </a:t>
            </a:r>
            <a:r>
              <a:rPr lang="nl-NL" sz="2200" b="1" dirty="0" smtClean="0">
                <a:solidFill>
                  <a:srgbClr val="002060"/>
                </a:solidFill>
              </a:rPr>
              <a:t>very positive about futures sales</a:t>
            </a:r>
            <a:endParaRPr lang="nl-NL" sz="2200" dirty="0" smtClean="0">
              <a:solidFill>
                <a:srgbClr val="002060"/>
              </a:solidFill>
            </a:endParaRPr>
          </a:p>
          <a:p>
            <a:pPr eaLnBrk="1" hangingPunct="1">
              <a:defRPr/>
            </a:pPr>
            <a:r>
              <a:rPr lang="nl-NL" sz="2200" dirty="0" smtClean="0"/>
              <a:t>We </a:t>
            </a:r>
            <a:r>
              <a:rPr lang="nl-NL" sz="2200" dirty="0" err="1" smtClean="0"/>
              <a:t>did</a:t>
            </a:r>
            <a:r>
              <a:rPr lang="nl-NL" sz="2200" dirty="0" smtClean="0"/>
              <a:t> </a:t>
            </a:r>
            <a:r>
              <a:rPr lang="nl-NL" sz="2200" dirty="0" err="1" smtClean="0"/>
              <a:t>not</a:t>
            </a:r>
            <a:r>
              <a:rPr lang="nl-NL" sz="2200" dirty="0" smtClean="0"/>
              <a:t> </a:t>
            </a:r>
            <a:r>
              <a:rPr lang="nl-NL" sz="2200" dirty="0" err="1" smtClean="0"/>
              <a:t>observe</a:t>
            </a:r>
            <a:r>
              <a:rPr lang="nl-NL" sz="2200" dirty="0" smtClean="0"/>
              <a:t> energy </a:t>
            </a:r>
            <a:r>
              <a:rPr lang="nl-NL" sz="2200" dirty="0" err="1" smtClean="0"/>
              <a:t>leapfrogging</a:t>
            </a:r>
            <a:r>
              <a:rPr lang="nl-NL" sz="2200" dirty="0"/>
              <a:t> </a:t>
            </a:r>
            <a:r>
              <a:rPr lang="nl-NL" sz="2200" dirty="0" err="1" smtClean="0"/>
              <a:t>and</a:t>
            </a:r>
            <a:r>
              <a:rPr lang="nl-NL" sz="2200" dirty="0" smtClean="0"/>
              <a:t> do </a:t>
            </a:r>
            <a:r>
              <a:rPr lang="nl-NL" sz="2200" dirty="0" err="1" smtClean="0"/>
              <a:t>not</a:t>
            </a:r>
            <a:r>
              <a:rPr lang="nl-NL" sz="2200" dirty="0" smtClean="0"/>
              <a:t> </a:t>
            </a:r>
            <a:r>
              <a:rPr lang="nl-NL" sz="2200" dirty="0" err="1" smtClean="0"/>
              <a:t>consider</a:t>
            </a:r>
            <a:r>
              <a:rPr lang="nl-NL" sz="2200" dirty="0" smtClean="0"/>
              <a:t> </a:t>
            </a:r>
            <a:r>
              <a:rPr lang="nl-NL" sz="2200" dirty="0" err="1" smtClean="0"/>
              <a:t>this</a:t>
            </a:r>
            <a:r>
              <a:rPr lang="nl-NL" sz="2200" dirty="0" smtClean="0"/>
              <a:t> a </a:t>
            </a:r>
            <a:r>
              <a:rPr lang="nl-NL" sz="2200" dirty="0" err="1" smtClean="0"/>
              <a:t>realistic</a:t>
            </a:r>
            <a:r>
              <a:rPr lang="nl-NL" sz="2200" dirty="0" smtClean="0"/>
              <a:t> option </a:t>
            </a:r>
            <a:r>
              <a:rPr lang="nl-NL" sz="2200" dirty="0" err="1" smtClean="0"/>
              <a:t>for</a:t>
            </a:r>
            <a:r>
              <a:rPr lang="nl-NL" sz="2200" dirty="0" smtClean="0"/>
              <a:t> SSA</a:t>
            </a:r>
          </a:p>
          <a:p>
            <a:pPr eaLnBrk="1" hangingPunct="1">
              <a:defRPr/>
            </a:pPr>
            <a:r>
              <a:rPr lang="nl-NL" sz="2200" dirty="0" smtClean="0">
                <a:solidFill>
                  <a:schemeClr val="accent2">
                    <a:lumMod val="75000"/>
                  </a:schemeClr>
                </a:solidFill>
              </a:rPr>
              <a:t>There are many constraints to diffusion</a:t>
            </a:r>
            <a:r>
              <a:rPr lang="nl-NL" sz="2200" dirty="0">
                <a:solidFill>
                  <a:schemeClr val="accent2">
                    <a:lumMod val="75000"/>
                  </a:schemeClr>
                </a:solidFill>
              </a:rPr>
              <a:t> </a:t>
            </a:r>
            <a:r>
              <a:rPr lang="nl-NL" sz="2200" dirty="0" smtClean="0">
                <a:solidFill>
                  <a:schemeClr val="accent2">
                    <a:lumMod val="75000"/>
                  </a:schemeClr>
                </a:solidFill>
              </a:rPr>
              <a:t>(a “web of constraints”)</a:t>
            </a:r>
          </a:p>
          <a:p>
            <a:pPr eaLnBrk="1" hangingPunct="1">
              <a:defRPr/>
            </a:pP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412875"/>
            <a:ext cx="8229600" cy="4525963"/>
          </a:xfrm>
        </p:spPr>
        <p:txBody>
          <a:bodyPr/>
          <a:lstStyle/>
          <a:p>
            <a:pPr eaLnBrk="1" hangingPunct="1">
              <a:defRPr/>
            </a:pPr>
            <a:r>
              <a:rPr lang="en-US" sz="2000" dirty="0" smtClean="0"/>
              <a:t>The most important adopters of RET are government and not-for-profit </a:t>
            </a:r>
            <a:r>
              <a:rPr lang="en-US" sz="2000" dirty="0" err="1" smtClean="0"/>
              <a:t>organisations</a:t>
            </a:r>
            <a:r>
              <a:rPr lang="en-US" sz="2000" dirty="0" smtClean="0"/>
              <a:t> (schools, hospitals community </a:t>
            </a:r>
            <a:r>
              <a:rPr lang="en-US" sz="2000" dirty="0" err="1" smtClean="0"/>
              <a:t>centres</a:t>
            </a:r>
            <a:r>
              <a:rPr lang="en-US" sz="2000" dirty="0" smtClean="0"/>
              <a:t>) </a:t>
            </a:r>
          </a:p>
          <a:p>
            <a:pPr eaLnBrk="1" hangingPunct="1">
              <a:defRPr/>
            </a:pPr>
            <a:r>
              <a:rPr lang="en-US" sz="2000" b="1" dirty="0" smtClean="0">
                <a:solidFill>
                  <a:schemeClr val="accent2">
                    <a:lumMod val="75000"/>
                  </a:schemeClr>
                </a:solidFill>
              </a:rPr>
              <a:t>Modern RET uptake by industry is slow</a:t>
            </a:r>
            <a:r>
              <a:rPr lang="en-US" sz="2000" dirty="0" smtClean="0">
                <a:solidFill>
                  <a:schemeClr val="accent2">
                    <a:lumMod val="75000"/>
                  </a:schemeClr>
                </a:solidFill>
              </a:rPr>
              <a:t> (main energy need is for heat and for this wood products and FF are used).</a:t>
            </a:r>
          </a:p>
          <a:p>
            <a:pPr eaLnBrk="1" hangingPunct="1">
              <a:defRPr/>
            </a:pPr>
            <a:r>
              <a:rPr lang="en-US" sz="2000" dirty="0" smtClean="0"/>
              <a:t>There is a </a:t>
            </a:r>
            <a:r>
              <a:rPr lang="en-US" sz="2000" b="1" dirty="0" smtClean="0"/>
              <a:t>potentially big market for biogas and </a:t>
            </a:r>
            <a:r>
              <a:rPr lang="en-US" sz="2000" b="1" dirty="0" err="1" smtClean="0"/>
              <a:t>biobricks</a:t>
            </a:r>
            <a:r>
              <a:rPr lang="en-US" sz="2000" b="1" dirty="0" smtClean="0"/>
              <a:t> </a:t>
            </a:r>
            <a:r>
              <a:rPr lang="en-US" sz="2000" dirty="0" smtClean="0"/>
              <a:t>for the reason that FF are expensive and energy costs being a </a:t>
            </a:r>
            <a:r>
              <a:rPr lang="en-US" sz="2000" dirty="0"/>
              <a:t>significant cost item for many agro-industrial </a:t>
            </a:r>
            <a:r>
              <a:rPr lang="en-US" sz="2000" dirty="0" smtClean="0"/>
              <a:t>sectors</a:t>
            </a:r>
          </a:p>
          <a:p>
            <a:pPr eaLnBrk="1" hangingPunct="1">
              <a:defRPr/>
            </a:pPr>
            <a:r>
              <a:rPr lang="en-US" sz="2000" b="1" dirty="0" smtClean="0">
                <a:solidFill>
                  <a:schemeClr val="accent2">
                    <a:lumMod val="75000"/>
                  </a:schemeClr>
                </a:solidFill>
              </a:rPr>
              <a:t>Few </a:t>
            </a:r>
            <a:r>
              <a:rPr lang="en-US" sz="2000" b="1" dirty="0">
                <a:solidFill>
                  <a:schemeClr val="accent2">
                    <a:lumMod val="75000"/>
                  </a:schemeClr>
                </a:solidFill>
              </a:rPr>
              <a:t>companies have adopted sophisticated energy efficiency measures</a:t>
            </a:r>
            <a:r>
              <a:rPr lang="en-US" sz="2000" dirty="0">
                <a:solidFill>
                  <a:schemeClr val="accent2">
                    <a:lumMod val="75000"/>
                  </a:schemeClr>
                </a:solidFill>
              </a:rPr>
              <a:t>. </a:t>
            </a:r>
            <a:r>
              <a:rPr lang="en-US" sz="2000" dirty="0" smtClean="0"/>
              <a:t>Reasons for this are: High costs of adoption, problems of technical capability, risk perceptions. </a:t>
            </a:r>
            <a:r>
              <a:rPr lang="en-US" sz="1800" dirty="0" smtClean="0"/>
              <a:t>(</a:t>
            </a:r>
            <a:r>
              <a:rPr lang="en-US" sz="1800" dirty="0" smtClean="0">
                <a:solidFill>
                  <a:schemeClr val="bg1">
                    <a:lumMod val="50000"/>
                  </a:schemeClr>
                </a:solidFill>
              </a:rPr>
              <a:t>Energy losses in the manufacturing sector are considerable : between 10-40 percent according to KAM-Center for Energy Efficiency &amp; Conservation).</a:t>
            </a:r>
          </a:p>
          <a:p>
            <a:pPr eaLnBrk="1" hangingPunct="1">
              <a:defRPr/>
            </a:pPr>
            <a:r>
              <a:rPr lang="nl-NL" sz="2000" dirty="0" smtClean="0">
                <a:solidFill>
                  <a:schemeClr val="accent2">
                    <a:lumMod val="75000"/>
                  </a:schemeClr>
                </a:solidFill>
              </a:rPr>
              <a:t>Many of the potential adopters want to </a:t>
            </a:r>
            <a:r>
              <a:rPr lang="nl-NL" sz="2000" b="1" dirty="0" smtClean="0">
                <a:solidFill>
                  <a:schemeClr val="accent2">
                    <a:lumMod val="75000"/>
                  </a:schemeClr>
                </a:solidFill>
              </a:rPr>
              <a:t>see the technology in operation</a:t>
            </a:r>
            <a:r>
              <a:rPr lang="nl-NL" sz="2000" dirty="0" smtClean="0">
                <a:solidFill>
                  <a:schemeClr val="accent2">
                    <a:lumMod val="75000"/>
                  </a:schemeClr>
                </a:solidFill>
              </a:rPr>
              <a:t>: demonstration effect, possibility to have a conversation with trustworthy user.</a:t>
            </a:r>
            <a:endParaRPr lang="en-US" sz="2000" dirty="0">
              <a:solidFill>
                <a:schemeClr val="accent2">
                  <a:lumMod val="75000"/>
                </a:schemeClr>
              </a:solidFill>
            </a:endParaRPr>
          </a:p>
          <a:p>
            <a:pPr eaLnBrk="1" hangingPunct="1">
              <a:defRPr/>
            </a:pPr>
            <a:endParaRPr lang="en-US" dirty="0"/>
          </a:p>
        </p:txBody>
      </p:sp>
      <p:sp>
        <p:nvSpPr>
          <p:cNvPr id="84994" name="Title 1"/>
          <p:cNvSpPr>
            <a:spLocks noGrp="1"/>
          </p:cNvSpPr>
          <p:nvPr>
            <p:ph type="title"/>
          </p:nvPr>
        </p:nvSpPr>
        <p:spPr>
          <a:xfrm>
            <a:off x="323850" y="188913"/>
            <a:ext cx="8229600" cy="1143000"/>
          </a:xfrm>
        </p:spPr>
        <p:txBody>
          <a:bodyPr/>
          <a:lstStyle/>
          <a:p>
            <a:pPr eaLnBrk="1" hangingPunct="1"/>
            <a:r>
              <a:rPr lang="nl-NL" smtClean="0">
                <a:solidFill>
                  <a:schemeClr val="tx1"/>
                </a:solidFill>
              </a:rPr>
              <a:t>The adopters</a:t>
            </a:r>
            <a:endParaRPr lang="en-US" smtClean="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Origin of </a:t>
            </a:r>
            <a:r>
              <a:rPr lang="en-US" sz="3400" b="1" dirty="0" smtClean="0"/>
              <a:t>foreign</a:t>
            </a:r>
            <a:r>
              <a:rPr lang="en-US" sz="3400" dirty="0" smtClean="0"/>
              <a:t> suppliers of RETs</a:t>
            </a:r>
            <a:endParaRPr lang="en-US" sz="3400" dirty="0"/>
          </a:p>
        </p:txBody>
      </p:sp>
      <p:pic>
        <p:nvPicPr>
          <p:cNvPr id="3" name="Chart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6624735" cy="4536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nl-NL" smtClean="0">
                <a:solidFill>
                  <a:srgbClr val="002060"/>
                </a:solidFill>
              </a:rPr>
              <a:t>What the study is about</a:t>
            </a:r>
            <a:endParaRPr lang="en-US" smtClean="0">
              <a:solidFill>
                <a:srgbClr val="002060"/>
              </a:solidFill>
            </a:endParaRPr>
          </a:p>
        </p:txBody>
      </p:sp>
      <p:sp>
        <p:nvSpPr>
          <p:cNvPr id="3" name="Content Placeholder 2"/>
          <p:cNvSpPr>
            <a:spLocks noGrp="1"/>
          </p:cNvSpPr>
          <p:nvPr>
            <p:ph idx="1"/>
          </p:nvPr>
        </p:nvSpPr>
        <p:spPr>
          <a:xfrm>
            <a:off x="457200" y="1600200"/>
            <a:ext cx="7931150" cy="4525963"/>
          </a:xfrm>
        </p:spPr>
        <p:txBody>
          <a:bodyPr/>
          <a:lstStyle/>
          <a:p>
            <a:pPr eaLnBrk="1" hangingPunct="1">
              <a:defRPr/>
            </a:pPr>
            <a:r>
              <a:rPr lang="nl-NL" sz="2400" dirty="0" smtClean="0">
                <a:solidFill>
                  <a:schemeClr val="tx1">
                    <a:lumMod val="95000"/>
                    <a:lumOff val="5000"/>
                  </a:schemeClr>
                </a:solidFill>
              </a:rPr>
              <a:t>The </a:t>
            </a:r>
            <a:r>
              <a:rPr lang="nl-NL" sz="2400" b="1" dirty="0" smtClean="0">
                <a:solidFill>
                  <a:schemeClr val="tx1">
                    <a:lumMod val="95000"/>
                    <a:lumOff val="5000"/>
                  </a:schemeClr>
                </a:solidFill>
              </a:rPr>
              <a:t>market </a:t>
            </a:r>
            <a:r>
              <a:rPr lang="nl-NL" sz="2400" dirty="0" smtClean="0">
                <a:solidFill>
                  <a:schemeClr val="tx1">
                    <a:lumMod val="95000"/>
                    <a:lumOff val="5000"/>
                  </a:schemeClr>
                </a:solidFill>
              </a:rPr>
              <a:t>for modern </a:t>
            </a:r>
            <a:r>
              <a:rPr lang="nl-NL" sz="2400" b="1" dirty="0" smtClean="0">
                <a:solidFill>
                  <a:schemeClr val="tx1">
                    <a:lumMod val="95000"/>
                    <a:lumOff val="5000"/>
                  </a:schemeClr>
                </a:solidFill>
              </a:rPr>
              <a:t>renewable energy technologies </a:t>
            </a:r>
            <a:r>
              <a:rPr lang="nl-NL" sz="2400" dirty="0" smtClean="0">
                <a:solidFill>
                  <a:schemeClr val="tx1">
                    <a:lumMod val="95000"/>
                    <a:lumOff val="5000"/>
                  </a:schemeClr>
                </a:solidFill>
              </a:rPr>
              <a:t>(RET) in Sub-Saharan Africa, and</a:t>
            </a:r>
          </a:p>
          <a:p>
            <a:pPr eaLnBrk="1" hangingPunct="1">
              <a:defRPr/>
            </a:pPr>
            <a:r>
              <a:rPr lang="nl-NL" sz="2400" dirty="0" smtClean="0">
                <a:solidFill>
                  <a:schemeClr val="accent2">
                    <a:lumMod val="75000"/>
                  </a:schemeClr>
                </a:solidFill>
              </a:rPr>
              <a:t>The </a:t>
            </a:r>
            <a:r>
              <a:rPr lang="nl-NL" sz="2400" b="1" dirty="0" smtClean="0">
                <a:solidFill>
                  <a:schemeClr val="accent2">
                    <a:lumMod val="75000"/>
                  </a:schemeClr>
                </a:solidFill>
              </a:rPr>
              <a:t>uptake of energy efficiency </a:t>
            </a:r>
            <a:r>
              <a:rPr lang="nl-NL" sz="2400" dirty="0" smtClean="0">
                <a:solidFill>
                  <a:schemeClr val="accent2">
                    <a:lumMod val="75000"/>
                  </a:schemeClr>
                </a:solidFill>
              </a:rPr>
              <a:t>(EE) measures in two agro-industrial sectors (</a:t>
            </a:r>
            <a:r>
              <a:rPr lang="nl-NL" sz="2400" dirty="0" smtClean="0">
                <a:solidFill>
                  <a:srgbClr val="4D8099"/>
                </a:solidFill>
              </a:rPr>
              <a:t>cassava processing </a:t>
            </a:r>
            <a:r>
              <a:rPr lang="nl-NL" sz="2400" dirty="0" smtClean="0">
                <a:solidFill>
                  <a:schemeClr val="accent2">
                    <a:lumMod val="75000"/>
                  </a:schemeClr>
                </a:solidFill>
              </a:rPr>
              <a:t>and </a:t>
            </a:r>
            <a:r>
              <a:rPr lang="nl-NL" sz="2400" dirty="0" smtClean="0">
                <a:solidFill>
                  <a:srgbClr val="4D8099"/>
                </a:solidFill>
              </a:rPr>
              <a:t>maize milling</a:t>
            </a:r>
            <a:r>
              <a:rPr lang="nl-NL" sz="2400" dirty="0" smtClean="0">
                <a:solidFill>
                  <a:schemeClr val="accent2">
                    <a:lumMod val="75000"/>
                  </a:schemeClr>
                </a:solidFill>
              </a:rPr>
              <a:t>) in two African countries (Nigeria and Kenya)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765175"/>
            <a:ext cx="8229600" cy="4525963"/>
          </a:xfrm>
        </p:spPr>
        <p:txBody>
          <a:bodyPr/>
          <a:lstStyle/>
          <a:p>
            <a:pPr eaLnBrk="1" hangingPunct="1">
              <a:defRPr/>
            </a:pPr>
            <a:r>
              <a:rPr lang="nl-NL" sz="3600" b="1" dirty="0" smtClean="0"/>
              <a:t>China</a:t>
            </a:r>
            <a:r>
              <a:rPr lang="nl-NL" sz="3600" dirty="0" smtClean="0"/>
              <a:t> is an important supplier of RET</a:t>
            </a:r>
            <a:r>
              <a:rPr lang="nl-NL" sz="3600" dirty="0" smtClean="0">
                <a:solidFill>
                  <a:schemeClr val="accent2"/>
                </a:solidFill>
              </a:rPr>
              <a:t> </a:t>
            </a:r>
            <a:r>
              <a:rPr lang="nl-NL" sz="3000" dirty="0" smtClean="0">
                <a:solidFill>
                  <a:srgbClr val="002060"/>
                </a:solidFill>
              </a:rPr>
              <a:t>Why?</a:t>
            </a:r>
          </a:p>
          <a:p>
            <a:pPr lvl="1" eaLnBrk="1" hangingPunct="1">
              <a:defRPr/>
            </a:pPr>
            <a:r>
              <a:rPr lang="nl-NL" sz="2200" dirty="0" smtClean="0">
                <a:solidFill>
                  <a:srgbClr val="002060"/>
                </a:solidFill>
              </a:rPr>
              <a:t>Chinese companies can supply products of any desired quality at a price matching the quality</a:t>
            </a:r>
          </a:p>
          <a:p>
            <a:pPr lvl="1" eaLnBrk="1" hangingPunct="1">
              <a:defRPr/>
            </a:pPr>
            <a:r>
              <a:rPr lang="nl-NL" sz="2200" dirty="0" smtClean="0">
                <a:solidFill>
                  <a:srgbClr val="4D8099"/>
                </a:solidFill>
              </a:rPr>
              <a:t>There is a great deal of trading between Africa and China with African traders/entrepreneurs going to China</a:t>
            </a:r>
          </a:p>
          <a:p>
            <a:pPr lvl="1" eaLnBrk="1" hangingPunct="1">
              <a:defRPr/>
            </a:pPr>
            <a:r>
              <a:rPr lang="nl-NL" sz="2200" dirty="0" smtClean="0">
                <a:solidFill>
                  <a:srgbClr val="002060"/>
                </a:solidFill>
              </a:rPr>
              <a:t>China has a presence (with great visibility) in Africa</a:t>
            </a:r>
          </a:p>
          <a:p>
            <a:pPr lvl="1" eaLnBrk="1" hangingPunct="1">
              <a:defRPr/>
            </a:pPr>
            <a:r>
              <a:rPr lang="nl-NL" sz="2200" dirty="0" smtClean="0">
                <a:solidFill>
                  <a:srgbClr val="4D8099"/>
                </a:solidFill>
              </a:rPr>
              <a:t>The Chinese government encourages exports into Africa and has exchange programmes</a:t>
            </a:r>
          </a:p>
          <a:p>
            <a:pPr lvl="1" eaLnBrk="1" hangingPunct="1">
              <a:defRPr/>
            </a:pPr>
            <a:r>
              <a:rPr lang="nl-NL" sz="2200" dirty="0" smtClean="0">
                <a:solidFill>
                  <a:srgbClr val="002060"/>
                </a:solidFill>
              </a:rPr>
              <a:t>Kenyan business has representatives in China</a:t>
            </a:r>
          </a:p>
          <a:p>
            <a:pPr lvl="1" eaLnBrk="1" hangingPunct="1">
              <a:defRPr/>
            </a:pPr>
            <a:r>
              <a:rPr lang="nl-NL" sz="2200" dirty="0" smtClean="0">
                <a:solidFill>
                  <a:srgbClr val="4D8099"/>
                </a:solidFill>
              </a:rPr>
              <a:t>High level contacts exist between China and African countries (trade and cooperation visits)</a:t>
            </a:r>
          </a:p>
          <a:p>
            <a:pPr lvl="1" eaLnBrk="1" hangingPunct="1">
              <a:defRPr/>
            </a:pPr>
            <a:r>
              <a:rPr lang="nl-NL" sz="2200" dirty="0" smtClean="0">
                <a:solidFill>
                  <a:schemeClr val="accent5">
                    <a:lumMod val="50000"/>
                  </a:schemeClr>
                </a:solidFill>
              </a:rPr>
              <a:t>...</a:t>
            </a:r>
          </a:p>
          <a:p>
            <a:pPr lvl="1" eaLnBrk="1" hangingPunct="1">
              <a:defRPr/>
            </a:pPr>
            <a:endParaRPr lang="nl-NL" dirty="0" smtClean="0"/>
          </a:p>
          <a:p>
            <a:pPr lvl="1" eaLnBrk="1" hangingPunct="1">
              <a:defRPr/>
            </a:pPr>
            <a:endParaRPr lang="nl-NL" dirty="0" smtClean="0"/>
          </a:p>
          <a:p>
            <a:pPr lvl="1" eaLnBrk="1" hangingPunct="1">
              <a:defRPr/>
            </a:pPr>
            <a:endParaRPr lang="nl-NL" dirty="0" smtClean="0"/>
          </a:p>
          <a:p>
            <a:pPr eaLnBrk="1" hangingPunct="1">
              <a:defRPr/>
            </a:pPr>
            <a:r>
              <a:rPr lang="nl-NL" dirty="0" smtClean="0"/>
              <a:t> </a:t>
            </a:r>
          </a:p>
          <a:p>
            <a:pPr eaLnBrk="1" hangingPunct="1">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adopting RET </a:t>
            </a:r>
            <a:endParaRPr lang="en-US" dirty="0"/>
          </a:p>
        </p:txBody>
      </p:sp>
      <p:sp>
        <p:nvSpPr>
          <p:cNvPr id="3" name="Content Placeholder 2"/>
          <p:cNvSpPr>
            <a:spLocks noGrp="1"/>
          </p:cNvSpPr>
          <p:nvPr>
            <p:ph idx="1"/>
          </p:nvPr>
        </p:nvSpPr>
        <p:spPr/>
        <p:txBody>
          <a:bodyPr/>
          <a:lstStyle/>
          <a:p>
            <a:r>
              <a:rPr lang="en-US" sz="2400" b="1" dirty="0" smtClean="0">
                <a:solidFill>
                  <a:schemeClr val="accent2">
                    <a:lumMod val="50000"/>
                  </a:schemeClr>
                </a:solidFill>
              </a:rPr>
              <a:t>Unreliable and sporadic power supply </a:t>
            </a:r>
            <a:r>
              <a:rPr lang="en-US" sz="2400" dirty="0" smtClean="0">
                <a:solidFill>
                  <a:schemeClr val="accent2">
                    <a:lumMod val="50000"/>
                  </a:schemeClr>
                </a:solidFill>
              </a:rPr>
              <a:t>in Nigeria</a:t>
            </a:r>
          </a:p>
          <a:p>
            <a:r>
              <a:rPr lang="en-US" sz="2400" b="1" dirty="0" smtClean="0">
                <a:solidFill>
                  <a:schemeClr val="accent2">
                    <a:lumMod val="50000"/>
                  </a:schemeClr>
                </a:solidFill>
              </a:rPr>
              <a:t>Access to electricity </a:t>
            </a:r>
            <a:r>
              <a:rPr lang="en-US" sz="2400" dirty="0" smtClean="0">
                <a:solidFill>
                  <a:schemeClr val="accent2">
                    <a:lumMod val="50000"/>
                  </a:schemeClr>
                </a:solidFill>
              </a:rPr>
              <a:t>in places without a power grid  </a:t>
            </a:r>
          </a:p>
          <a:p>
            <a:r>
              <a:rPr lang="en-US" sz="2400" b="1" dirty="0" smtClean="0">
                <a:solidFill>
                  <a:schemeClr val="accent2">
                    <a:lumMod val="50000"/>
                  </a:schemeClr>
                </a:solidFill>
              </a:rPr>
              <a:t>High energy costs at times of drought </a:t>
            </a:r>
            <a:r>
              <a:rPr lang="en-US" sz="2400" dirty="0" smtClean="0">
                <a:solidFill>
                  <a:schemeClr val="accent2">
                    <a:lumMod val="50000"/>
                  </a:schemeClr>
                </a:solidFill>
              </a:rPr>
              <a:t>in Kenya (when users must import power because the hydropower-based infrastructure is incapable to supply sufficient power).</a:t>
            </a:r>
          </a:p>
          <a:p>
            <a:r>
              <a:rPr lang="en-US" sz="2000" dirty="0" smtClean="0"/>
              <a:t>In Kenya the </a:t>
            </a:r>
            <a:r>
              <a:rPr lang="en-US" sz="2000" b="1" dirty="0" smtClean="0"/>
              <a:t>volatility of the foreign exchange rate </a:t>
            </a:r>
            <a:r>
              <a:rPr lang="en-US" sz="2000" dirty="0" smtClean="0"/>
              <a:t>also acts as a positive stimulus for RET deployment as changes in the exchange rate affect the electricity utility costs. The influence of feed-in tariff was mixed. Access to finance is an important factor for almost all. In Kenya, NGOs played a much more important role in the adoption of RET than in Nigeria</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23850" y="188913"/>
            <a:ext cx="8229600" cy="1143000"/>
          </a:xfrm>
        </p:spPr>
        <p:txBody>
          <a:bodyPr/>
          <a:lstStyle/>
          <a:p>
            <a:pPr eaLnBrk="1" hangingPunct="1"/>
            <a:r>
              <a:rPr lang="nl-NL" smtClean="0"/>
              <a:t>Barriers</a:t>
            </a:r>
            <a:endParaRPr lang="en-US" smtClean="0"/>
          </a:p>
        </p:txBody>
      </p:sp>
      <p:sp>
        <p:nvSpPr>
          <p:cNvPr id="3" name="Content Placeholder 2"/>
          <p:cNvSpPr>
            <a:spLocks noGrp="1"/>
          </p:cNvSpPr>
          <p:nvPr>
            <p:ph idx="1"/>
          </p:nvPr>
        </p:nvSpPr>
        <p:spPr>
          <a:xfrm>
            <a:off x="468313" y="1341438"/>
            <a:ext cx="8229600" cy="4525962"/>
          </a:xfrm>
        </p:spPr>
        <p:txBody>
          <a:bodyPr/>
          <a:lstStyle/>
          <a:p>
            <a:pPr lvl="0" eaLnBrk="1" hangingPunct="1">
              <a:defRPr/>
            </a:pPr>
            <a:r>
              <a:rPr lang="en-US" sz="2200" b="1" dirty="0" smtClean="0">
                <a:solidFill>
                  <a:schemeClr val="accent2">
                    <a:lumMod val="75000"/>
                  </a:schemeClr>
                </a:solidFill>
              </a:rPr>
              <a:t>'Unfavorable business climate/environment for FDI” , “Import tariffs</a:t>
            </a:r>
            <a:r>
              <a:rPr lang="en-US" sz="2200" dirty="0" smtClean="0">
                <a:solidFill>
                  <a:schemeClr val="accent2">
                    <a:lumMod val="75000"/>
                  </a:schemeClr>
                </a:solidFill>
              </a:rPr>
              <a:t>' and </a:t>
            </a:r>
            <a:r>
              <a:rPr lang="en-US" sz="2200" b="1" dirty="0" smtClean="0">
                <a:solidFill>
                  <a:schemeClr val="accent2">
                    <a:lumMod val="75000"/>
                  </a:schemeClr>
                </a:solidFill>
              </a:rPr>
              <a:t>'lack of technical competence </a:t>
            </a:r>
            <a:r>
              <a:rPr lang="en-US" sz="2200" dirty="0" smtClean="0">
                <a:solidFill>
                  <a:schemeClr val="accent2">
                    <a:lumMod val="75000"/>
                  </a:schemeClr>
                </a:solidFill>
              </a:rPr>
              <a:t>on the part of potential adopters' are the three most often stated barriers to the adoption of RETs </a:t>
            </a:r>
          </a:p>
          <a:p>
            <a:pPr lvl="0" eaLnBrk="1" hangingPunct="1">
              <a:defRPr/>
            </a:pPr>
            <a:r>
              <a:rPr lang="nl-NL" sz="2200" b="1" dirty="0" smtClean="0"/>
              <a:t>Financial aid </a:t>
            </a:r>
            <a:r>
              <a:rPr lang="nl-NL" sz="2200" dirty="0" smtClean="0"/>
              <a:t>and </a:t>
            </a:r>
            <a:r>
              <a:rPr lang="nl-NL" sz="2200" b="1" dirty="0" smtClean="0"/>
              <a:t>technical assistance </a:t>
            </a:r>
            <a:r>
              <a:rPr lang="nl-NL" sz="2200" dirty="0" smtClean="0"/>
              <a:t>are viewed as important factors for wider diffusion </a:t>
            </a:r>
          </a:p>
          <a:p>
            <a:pPr lvl="0" eaLnBrk="1" hangingPunct="1">
              <a:defRPr/>
            </a:pPr>
            <a:r>
              <a:rPr lang="nl-NL" sz="2200" dirty="0" smtClean="0">
                <a:solidFill>
                  <a:schemeClr val="accent5">
                    <a:lumMod val="25000"/>
                  </a:schemeClr>
                </a:solidFill>
              </a:rPr>
              <a:t>To deal with </a:t>
            </a:r>
            <a:r>
              <a:rPr lang="en-US" sz="2200" dirty="0" smtClean="0">
                <a:solidFill>
                  <a:schemeClr val="accent5">
                    <a:lumMod val="25000"/>
                  </a:schemeClr>
                </a:solidFill>
              </a:rPr>
              <a:t>obstacles, RET suppliers offer </a:t>
            </a:r>
            <a:r>
              <a:rPr lang="en-US" sz="2200" b="1" dirty="0" smtClean="0">
                <a:solidFill>
                  <a:schemeClr val="accent5">
                    <a:lumMod val="25000"/>
                  </a:schemeClr>
                </a:solidFill>
              </a:rPr>
              <a:t>specific services </a:t>
            </a:r>
            <a:r>
              <a:rPr lang="en-US" sz="2200" dirty="0" smtClean="0">
                <a:solidFill>
                  <a:schemeClr val="accent5">
                    <a:lumMod val="25000"/>
                  </a:schemeClr>
                </a:solidFill>
              </a:rPr>
              <a:t>to reduce shortcomings: help with implementation, training, after sales care, advice on finance and payment in installments. The provision of </a:t>
            </a:r>
            <a:r>
              <a:rPr lang="en-US" sz="2200" b="1" dirty="0" smtClean="0">
                <a:solidFill>
                  <a:schemeClr val="accent5">
                    <a:lumMod val="25000"/>
                  </a:schemeClr>
                </a:solidFill>
              </a:rPr>
              <a:t>bundled services </a:t>
            </a:r>
            <a:r>
              <a:rPr lang="en-US" sz="2200" dirty="0" smtClean="0">
                <a:solidFill>
                  <a:schemeClr val="accent5">
                    <a:lumMod val="25000"/>
                  </a:schemeClr>
                </a:solidFill>
              </a:rPr>
              <a:t>is a strategy to overcome weaknesses of the innovation 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Services provided by RET</a:t>
            </a:r>
            <a:br>
              <a:rPr lang="en-GB" sz="3200" dirty="0" smtClean="0"/>
            </a:br>
            <a:r>
              <a:rPr lang="en-GB" sz="3200" dirty="0" smtClean="0"/>
              <a:t>suppliers in Kenya</a:t>
            </a:r>
            <a:endParaRPr lang="en-US" sz="32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84784"/>
            <a:ext cx="6840760" cy="48965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Overview of </a:t>
            </a:r>
            <a:r>
              <a:rPr lang="en-US" sz="3400" b="1" dirty="0" smtClean="0"/>
              <a:t>energy efficiency </a:t>
            </a:r>
            <a:r>
              <a:rPr lang="en-US" sz="3400" dirty="0" smtClean="0"/>
              <a:t>(EE) measures adopted </a:t>
            </a:r>
            <a:endParaRPr lang="en-US" sz="3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12776"/>
            <a:ext cx="6480720" cy="50958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Source of EE technology components</a:t>
            </a:r>
            <a:endParaRPr lang="en-US" sz="3200" dirty="0"/>
          </a:p>
        </p:txBody>
      </p:sp>
      <p:pic>
        <p:nvPicPr>
          <p:cNvPr id="3" name="Chart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72816"/>
            <a:ext cx="6768752" cy="45365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200800" cy="1143000"/>
          </a:xfrm>
        </p:spPr>
        <p:txBody>
          <a:bodyPr/>
          <a:lstStyle/>
          <a:p>
            <a:r>
              <a:rPr lang="en-US" sz="3200" dirty="0" smtClean="0"/>
              <a:t>Countries from which the technologies are sourced </a:t>
            </a:r>
            <a:endParaRPr lang="en-US" sz="32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84784"/>
            <a:ext cx="7560840" cy="475252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Supply offerings</a:t>
            </a:r>
            <a:endParaRPr lang="en-US" sz="40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7920880" cy="46805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6203032" cy="1143000"/>
          </a:xfrm>
        </p:spPr>
        <p:txBody>
          <a:bodyPr/>
          <a:lstStyle/>
          <a:p>
            <a:r>
              <a:rPr lang="en-US" sz="3200" dirty="0" err="1" smtClean="0"/>
              <a:t>Organisations</a:t>
            </a:r>
            <a:r>
              <a:rPr lang="en-US" sz="3200" dirty="0" smtClean="0"/>
              <a:t> involved in successful EE projects</a:t>
            </a:r>
            <a:r>
              <a:rPr lang="en-US" dirty="0" smtClean="0"/>
              <a:t/>
            </a:r>
            <a:br>
              <a:rPr lang="en-US" dirty="0" smtClean="0"/>
            </a:b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00808"/>
            <a:ext cx="8064896" cy="46805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139136" cy="1143000"/>
          </a:xfrm>
        </p:spPr>
        <p:txBody>
          <a:bodyPr/>
          <a:lstStyle/>
          <a:p>
            <a:pPr lvl="0" eaLnBrk="1" hangingPunct="1"/>
            <a:r>
              <a:rPr lang="en-US" sz="3000" dirty="0" smtClean="0" bmk="">
                <a:solidFill>
                  <a:schemeClr val="tx1"/>
                </a:solidFill>
                <a:latin typeface="Calibri" pitchFamily="34" charset="0"/>
                <a:ea typeface="Calibri" pitchFamily="34" charset="0"/>
                <a:cs typeface="Times New Roman" pitchFamily="18" charset="0"/>
              </a:rPr>
              <a:t>Importance of consultancy /external advisors for EE project success</a:t>
            </a:r>
            <a:r>
              <a:rPr lang="en-US" sz="6600" dirty="0" smtClean="0">
                <a:solidFill>
                  <a:schemeClr val="tx1"/>
                </a:solidFill>
                <a:latin typeface="Arial" pitchFamily="34" charset="0"/>
                <a:cs typeface="Arial" pitchFamily="34" charset="0"/>
              </a:rPr>
              <a:t/>
            </a:r>
            <a:br>
              <a:rPr lang="en-US" sz="6600" dirty="0" smtClean="0">
                <a:solidFill>
                  <a:schemeClr val="tx1"/>
                </a:solidFill>
                <a:latin typeface="Arial" pitchFamily="34" charset="0"/>
                <a:cs typeface="Arial" pitchFamily="34" charset="0"/>
              </a:rPr>
            </a:br>
            <a:endParaRPr lang="en-US" dirty="0"/>
          </a:p>
        </p:txBody>
      </p:sp>
      <p:graphicFrame>
        <p:nvGraphicFramePr>
          <p:cNvPr id="3" name="Table 2"/>
          <p:cNvGraphicFramePr>
            <a:graphicFrameLocks noGrp="1"/>
          </p:cNvGraphicFramePr>
          <p:nvPr/>
        </p:nvGraphicFramePr>
        <p:xfrm>
          <a:off x="1187623" y="1268761"/>
          <a:ext cx="6552728" cy="5276626"/>
        </p:xfrm>
        <a:graphic>
          <a:graphicData uri="http://schemas.openxmlformats.org/drawingml/2006/table">
            <a:tbl>
              <a:tblPr/>
              <a:tblGrid>
                <a:gridCol w="2165309"/>
                <a:gridCol w="1035068"/>
                <a:gridCol w="1140288"/>
                <a:gridCol w="1140288"/>
                <a:gridCol w="1071775"/>
              </a:tblGrid>
              <a:tr h="274531">
                <a:tc rowSpan="2">
                  <a:txBody>
                    <a:bodyPr/>
                    <a:lstStyle/>
                    <a:p>
                      <a:pPr marL="0" marR="0">
                        <a:lnSpc>
                          <a:spcPct val="115000"/>
                        </a:lnSpc>
                        <a:spcBef>
                          <a:spcPts val="0"/>
                        </a:spcBef>
                        <a:spcAft>
                          <a:spcPts val="1000"/>
                        </a:spcAft>
                      </a:pPr>
                      <a:r>
                        <a:rPr lang="en-US" sz="1400" b="1" dirty="0">
                          <a:latin typeface="Calibri"/>
                          <a:ea typeface="Calibri"/>
                          <a:cs typeface="Times New Roman"/>
                        </a:rPr>
                        <a:t>Necessity of consultancy /external advisors for EE project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lnSpc>
                          <a:spcPct val="115000"/>
                        </a:lnSpc>
                        <a:spcBef>
                          <a:spcPts val="0"/>
                        </a:spcBef>
                        <a:spcAft>
                          <a:spcPts val="1000"/>
                        </a:spcAft>
                      </a:pPr>
                      <a:r>
                        <a:rPr lang="en-US" sz="1300" b="1" dirty="0">
                          <a:latin typeface="Calibri"/>
                          <a:ea typeface="Calibri"/>
                          <a:cs typeface="Times New Roman"/>
                        </a:rPr>
                        <a:t>           Nigeria</a:t>
                      </a:r>
                      <a:endParaRPr lang="en-US" sz="1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nSpc>
                          <a:spcPct val="115000"/>
                        </a:lnSpc>
                        <a:spcBef>
                          <a:spcPts val="0"/>
                        </a:spcBef>
                        <a:spcAft>
                          <a:spcPts val="1000"/>
                        </a:spcAft>
                      </a:pPr>
                      <a:r>
                        <a:rPr lang="en-US" sz="1300" b="1" dirty="0">
                          <a:latin typeface="Calibri"/>
                          <a:ea typeface="Calibri"/>
                          <a:cs typeface="Times New Roman"/>
                        </a:rPr>
                        <a:t>         Kenya</a:t>
                      </a:r>
                      <a:endParaRPr lang="en-US" sz="1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74531">
                <a:tc vMerge="1">
                  <a:txBody>
                    <a:bodyPr/>
                    <a:lstStyle/>
                    <a:p>
                      <a:endParaRPr lang="en-US"/>
                    </a:p>
                  </a:txBody>
                  <a:tcPr/>
                </a:tc>
                <a:tc>
                  <a:txBody>
                    <a:bodyPr/>
                    <a:lstStyle/>
                    <a:p>
                      <a:pPr marL="0" marR="0">
                        <a:lnSpc>
                          <a:spcPct val="115000"/>
                        </a:lnSpc>
                        <a:spcBef>
                          <a:spcPts val="0"/>
                        </a:spcBef>
                        <a:spcAft>
                          <a:spcPts val="1000"/>
                        </a:spcAft>
                      </a:pPr>
                      <a:r>
                        <a:rPr lang="en-US" sz="1300" dirty="0">
                          <a:latin typeface="Calibri"/>
                          <a:ea typeface="Calibri"/>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300" dirty="0">
                          <a:latin typeface="Calibri"/>
                          <a:ea typeface="Calibri"/>
                          <a:cs typeface="Times New Roman"/>
                        </a:rPr>
                        <a:t>Percentage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300" dirty="0">
                          <a:latin typeface="Calibri"/>
                          <a:ea typeface="Calibri"/>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300" dirty="0">
                          <a:latin typeface="Calibri"/>
                          <a:ea typeface="Calibri"/>
                          <a:cs typeface="Times New Roman"/>
                        </a:rPr>
                        <a:t>Percentage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Not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Very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Undecided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437">
                <a:tc>
                  <a:txBody>
                    <a:bodyPr/>
                    <a:lstStyle/>
                    <a:p>
                      <a:pPr marL="0" marR="0">
                        <a:lnSpc>
                          <a:spcPct val="115000"/>
                        </a:lnSpc>
                        <a:spcBef>
                          <a:spcPts val="0"/>
                        </a:spcBef>
                        <a:spcAft>
                          <a:spcPts val="1000"/>
                        </a:spcAft>
                      </a:pPr>
                      <a:r>
                        <a:rPr lang="en-US" sz="1300" dirty="0">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400" b="1" dirty="0">
                          <a:latin typeface="Calibri"/>
                          <a:ea typeface="Calibri"/>
                          <a:cs typeface="Times New Roman"/>
                        </a:rPr>
                        <a:t>Services provided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1000"/>
                        </a:spcAft>
                      </a:pPr>
                      <a:r>
                        <a:rPr lang="en-US" sz="1300" dirty="0">
                          <a:latin typeface="Calibri"/>
                          <a:ea typeface="Calibri"/>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dirty="0">
                          <a:latin typeface="Calibri"/>
                          <a:ea typeface="Calibri"/>
                          <a:cs typeface="Times New Roman"/>
                        </a:rPr>
                        <a:t>Percentage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Percentage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Assist in equipment acquisition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Supply and installation of equipment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60">
                <a:tc>
                  <a:txBody>
                    <a:bodyPr/>
                    <a:lstStyle/>
                    <a:p>
                      <a:pPr marL="0" marR="0">
                        <a:lnSpc>
                          <a:spcPct val="115000"/>
                        </a:lnSpc>
                        <a:spcBef>
                          <a:spcPts val="0"/>
                        </a:spcBef>
                        <a:spcAft>
                          <a:spcPts val="1000"/>
                        </a:spcAft>
                      </a:pPr>
                      <a:r>
                        <a:rPr lang="en-US" sz="1300" dirty="0">
                          <a:latin typeface="Calibri"/>
                          <a:ea typeface="Calibri"/>
                          <a:cs typeface="Times New Roman"/>
                        </a:rPr>
                        <a:t>Introduction of modern technology; advisory services/ capacity building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32.1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Equipment acquisition and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Energy audit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99">
                <a:tc>
                  <a:txBody>
                    <a:bodyPr/>
                    <a:lstStyle/>
                    <a:p>
                      <a:pPr marL="0" marR="0">
                        <a:lnSpc>
                          <a:spcPct val="115000"/>
                        </a:lnSpc>
                        <a:spcBef>
                          <a:spcPts val="0"/>
                        </a:spcBef>
                        <a:spcAft>
                          <a:spcPts val="1000"/>
                        </a:spcAft>
                      </a:pPr>
                      <a:r>
                        <a:rPr lang="en-US" sz="1300" dirty="0">
                          <a:latin typeface="Calibri"/>
                          <a:ea typeface="Calibri"/>
                          <a:cs typeface="Times New Roman"/>
                        </a:rPr>
                        <a:t>Equipment modifications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a:latin typeface="Calibri"/>
                          <a:ea typeface="Calibri"/>
                          <a:cs typeface="Times New Roman"/>
                        </a:rPr>
                        <a:t>17.9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531">
                <a:tc>
                  <a:txBody>
                    <a:bodyPr/>
                    <a:lstStyle/>
                    <a:p>
                      <a:pPr marL="0" marR="0">
                        <a:lnSpc>
                          <a:spcPct val="115000"/>
                        </a:lnSpc>
                        <a:spcBef>
                          <a:spcPts val="0"/>
                        </a:spcBef>
                        <a:spcAft>
                          <a:spcPts val="1000"/>
                        </a:spcAft>
                      </a:pPr>
                      <a:r>
                        <a:rPr lang="en-US" sz="1300" dirty="0">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dirty="0">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dirty="0">
                          <a:latin typeface="Calibri"/>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30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nl-NL" smtClean="0">
                <a:solidFill>
                  <a:srgbClr val="002060"/>
                </a:solidFill>
              </a:rPr>
              <a:t>Background of the study</a:t>
            </a:r>
            <a:endParaRPr lang="en-US" smtClean="0">
              <a:solidFill>
                <a:srgbClr val="002060"/>
              </a:solidFill>
            </a:endParaRPr>
          </a:p>
        </p:txBody>
      </p:sp>
      <p:sp>
        <p:nvSpPr>
          <p:cNvPr id="3" name="Content Placeholder 2"/>
          <p:cNvSpPr>
            <a:spLocks noGrp="1"/>
          </p:cNvSpPr>
          <p:nvPr>
            <p:ph idx="1"/>
          </p:nvPr>
        </p:nvSpPr>
        <p:spPr/>
        <p:txBody>
          <a:bodyPr/>
          <a:lstStyle/>
          <a:p>
            <a:pPr eaLnBrk="1" hangingPunct="1">
              <a:defRPr/>
            </a:pPr>
            <a:r>
              <a:rPr lang="nl-NL" sz="2400" b="1" dirty="0" smtClean="0">
                <a:solidFill>
                  <a:schemeClr val="tx1">
                    <a:lumMod val="95000"/>
                    <a:lumOff val="5000"/>
                  </a:schemeClr>
                </a:solidFill>
              </a:rPr>
              <a:t>Renewable energy </a:t>
            </a:r>
            <a:r>
              <a:rPr lang="nl-NL" sz="2400" dirty="0" smtClean="0">
                <a:solidFill>
                  <a:schemeClr val="tx1">
                    <a:lumMod val="95000"/>
                    <a:lumOff val="5000"/>
                  </a:schemeClr>
                </a:solidFill>
              </a:rPr>
              <a:t>(RE) is spreading across (energy poor) Sub-Saharan Africa (SSA) but few studies have engaged in orginal data analysis on this.</a:t>
            </a:r>
          </a:p>
          <a:p>
            <a:pPr eaLnBrk="1" hangingPunct="1">
              <a:defRPr/>
            </a:pPr>
            <a:r>
              <a:rPr lang="nl-NL" sz="2400" dirty="0" smtClean="0">
                <a:solidFill>
                  <a:schemeClr val="accent2">
                    <a:lumMod val="75000"/>
                  </a:schemeClr>
                </a:solidFill>
              </a:rPr>
              <a:t>Agro-industrial sectors constitute an important part of the economy in SSA, which makes them suited for an analysis of the prospects for green industrial development </a:t>
            </a:r>
            <a:r>
              <a:rPr lang="nl-NL" sz="2400" dirty="0" smtClean="0">
                <a:solidFill>
                  <a:srgbClr val="4D8099"/>
                </a:solidFill>
              </a:rPr>
              <a:t>from an </a:t>
            </a:r>
            <a:r>
              <a:rPr lang="nl-NL" sz="2400" b="1" dirty="0" smtClean="0">
                <a:solidFill>
                  <a:srgbClr val="4D8099"/>
                </a:solidFill>
              </a:rPr>
              <a:t>energy-using</a:t>
            </a:r>
            <a:r>
              <a:rPr lang="nl-NL" sz="2400" dirty="0" smtClean="0">
                <a:solidFill>
                  <a:srgbClr val="4D8099"/>
                </a:solidFill>
              </a:rPr>
              <a:t> point of view</a:t>
            </a:r>
            <a:r>
              <a:rPr lang="nl-NL" sz="2400" dirty="0" smtClean="0">
                <a:solidFill>
                  <a:schemeClr val="accent2">
                    <a:lumMod val="75000"/>
                  </a:schemeClr>
                </a:solidFill>
              </a:rPr>
              <a:t>.</a:t>
            </a:r>
          </a:p>
          <a:p>
            <a:pPr eaLnBrk="1" hangingPunct="1">
              <a:buFontTx/>
              <a:buNone/>
              <a:defRPr/>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lstStyle/>
          <a:p>
            <a:r>
              <a:rPr lang="en-US" sz="3400" dirty="0" smtClean="0"/>
              <a:t>Informal learning as an important source of learning</a:t>
            </a:r>
            <a:endParaRPr lang="en-US" sz="3400" dirty="0"/>
          </a:p>
        </p:txBody>
      </p:sp>
      <p:pic>
        <p:nvPicPr>
          <p:cNvPr id="93186" name="Picture 14"/>
          <p:cNvPicPr>
            <a:picLocks noChangeAspect="1" noChangeArrowheads="1"/>
          </p:cNvPicPr>
          <p:nvPr/>
        </p:nvPicPr>
        <p:blipFill>
          <a:blip r:embed="rId2" cstate="print"/>
          <a:srcRect/>
          <a:stretch>
            <a:fillRect/>
          </a:stretch>
        </p:blipFill>
        <p:spPr bwMode="auto">
          <a:xfrm>
            <a:off x="967944" y="1700808"/>
            <a:ext cx="6649726" cy="435696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8280400" cy="4525962"/>
          </a:xfrm>
        </p:spPr>
        <p:txBody>
          <a:bodyPr/>
          <a:lstStyle/>
          <a:p>
            <a:pPr eaLnBrk="1" hangingPunct="1">
              <a:defRPr/>
            </a:pPr>
            <a:r>
              <a:rPr lang="nl-NL" sz="2300" dirty="0" smtClean="0"/>
              <a:t>African governments are interested in renewable energy (RE) and energy efficiency (EE)</a:t>
            </a:r>
          </a:p>
          <a:p>
            <a:pPr eaLnBrk="1" hangingPunct="1">
              <a:defRPr/>
            </a:pPr>
            <a:r>
              <a:rPr lang="nl-NL" sz="2300" dirty="0" smtClean="0">
                <a:solidFill>
                  <a:schemeClr val="accent2">
                    <a:lumMod val="50000"/>
                  </a:schemeClr>
                </a:solidFill>
              </a:rPr>
              <a:t>They are </a:t>
            </a:r>
            <a:r>
              <a:rPr lang="nl-NL" sz="2300" b="1" dirty="0" smtClean="0">
                <a:solidFill>
                  <a:schemeClr val="accent2">
                    <a:lumMod val="50000"/>
                  </a:schemeClr>
                </a:solidFill>
              </a:rPr>
              <a:t>looking for guidance to support RE and EE</a:t>
            </a:r>
            <a:endParaRPr lang="nl-NL" sz="2300" dirty="0" smtClean="0">
              <a:solidFill>
                <a:schemeClr val="accent2">
                  <a:lumMod val="50000"/>
                </a:schemeClr>
              </a:solidFill>
            </a:endParaRPr>
          </a:p>
          <a:p>
            <a:pPr eaLnBrk="1" hangingPunct="1">
              <a:defRPr/>
            </a:pPr>
            <a:r>
              <a:rPr lang="nl-NL" sz="2300" dirty="0" smtClean="0"/>
              <a:t>There are no simple recipies for creating a more enabling enviroment for RE and EE because </a:t>
            </a:r>
            <a:r>
              <a:rPr lang="nl-NL" sz="2300" b="1" dirty="0" smtClean="0"/>
              <a:t>policy is a PROCESS </a:t>
            </a:r>
            <a:r>
              <a:rPr lang="nl-NL" sz="2300" dirty="0" smtClean="0"/>
              <a:t>requiring</a:t>
            </a:r>
          </a:p>
          <a:p>
            <a:pPr lvl="1" eaLnBrk="1" hangingPunct="1">
              <a:defRPr/>
            </a:pPr>
            <a:r>
              <a:rPr lang="nl-NL" sz="2200" dirty="0" smtClean="0">
                <a:solidFill>
                  <a:schemeClr val="accent5">
                    <a:lumMod val="25000"/>
                  </a:schemeClr>
                </a:solidFill>
              </a:rPr>
              <a:t>Capacities for policy making and coordination</a:t>
            </a:r>
          </a:p>
          <a:p>
            <a:pPr lvl="1" eaLnBrk="1" hangingPunct="1">
              <a:defRPr/>
            </a:pPr>
            <a:r>
              <a:rPr lang="nl-NL" sz="2200" dirty="0" smtClean="0">
                <a:solidFill>
                  <a:schemeClr val="accent5">
                    <a:lumMod val="25000"/>
                  </a:schemeClr>
                </a:solidFill>
              </a:rPr>
              <a:t>Mechanisms for implementation and enforcement</a:t>
            </a:r>
          </a:p>
          <a:p>
            <a:pPr lvl="1" eaLnBrk="1" hangingPunct="1">
              <a:defRPr/>
            </a:pPr>
            <a:r>
              <a:rPr lang="nl-NL" sz="2200" dirty="0" smtClean="0">
                <a:solidFill>
                  <a:schemeClr val="accent5">
                    <a:lumMod val="25000"/>
                  </a:schemeClr>
                </a:solidFill>
              </a:rPr>
              <a:t>Policy learning (to adapt policies to new circumstances)</a:t>
            </a:r>
          </a:p>
          <a:p>
            <a:pPr lvl="1" eaLnBrk="1" hangingPunct="1">
              <a:defRPr/>
            </a:pPr>
            <a:r>
              <a:rPr lang="nl-NL" sz="2200" dirty="0" smtClean="0">
                <a:solidFill>
                  <a:schemeClr val="accent5">
                    <a:lumMod val="25000"/>
                  </a:schemeClr>
                </a:solidFill>
              </a:rPr>
              <a:t>An ability </a:t>
            </a:r>
            <a:r>
              <a:rPr lang="en-GB" sz="2200" dirty="0" smtClean="0">
                <a:solidFill>
                  <a:schemeClr val="accent5">
                    <a:lumMod val="25000"/>
                  </a:schemeClr>
                </a:solidFill>
              </a:rPr>
              <a:t>to avoid falling prey to special interests, to hypes and short-termism</a:t>
            </a:r>
          </a:p>
          <a:p>
            <a:pPr lvl="1" eaLnBrk="1" hangingPunct="1">
              <a:buNone/>
              <a:defRPr/>
            </a:pPr>
            <a:r>
              <a:rPr lang="en-GB" sz="2200" b="1" dirty="0" smtClean="0">
                <a:solidFill>
                  <a:schemeClr val="accent5">
                    <a:lumMod val="25000"/>
                  </a:schemeClr>
                </a:solidFill>
                <a:sym typeface="Wingdings" pitchFamily="2" charset="2"/>
              </a:rPr>
              <a:t> Get the process right!!</a:t>
            </a:r>
            <a:endParaRPr lang="nl-NL" sz="2200" b="1" dirty="0" smtClean="0">
              <a:solidFill>
                <a:schemeClr val="accent5">
                  <a:lumMod val="25000"/>
                </a:schemeClr>
              </a:solidFill>
            </a:endParaRPr>
          </a:p>
          <a:p>
            <a:pPr lvl="1" eaLnBrk="1" hangingPunct="1">
              <a:defRPr/>
            </a:pPr>
            <a:endParaRPr lang="nl-NL" sz="2200" dirty="0" smtClean="0">
              <a:solidFill>
                <a:schemeClr val="accent1">
                  <a:lumMod val="50000"/>
                </a:schemeClr>
              </a:solidFill>
            </a:endParaRPr>
          </a:p>
          <a:p>
            <a:pPr eaLnBrk="1" hangingPunct="1">
              <a:defRPr/>
            </a:pPr>
            <a:endParaRPr lang="nl-NL" dirty="0" smtClean="0"/>
          </a:p>
          <a:p>
            <a:pPr eaLnBrk="1" hangingPunct="1">
              <a:defRPr/>
            </a:pPr>
            <a:endParaRPr lang="en-US" dirty="0"/>
          </a:p>
        </p:txBody>
      </p:sp>
      <p:sp>
        <p:nvSpPr>
          <p:cNvPr id="4" name="Title 1"/>
          <p:cNvSpPr>
            <a:spLocks noGrp="1"/>
          </p:cNvSpPr>
          <p:nvPr>
            <p:ph type="title"/>
          </p:nvPr>
        </p:nvSpPr>
        <p:spPr>
          <a:xfrm>
            <a:off x="323850" y="260350"/>
            <a:ext cx="8002588" cy="1143000"/>
          </a:xfrm>
        </p:spPr>
        <p:txBody>
          <a:bodyPr/>
          <a:lstStyle/>
          <a:p>
            <a:pPr eaLnBrk="1" hangingPunct="1">
              <a:defRPr/>
            </a:pPr>
            <a:r>
              <a:rPr lang="nl-NL" sz="3800" b="1" dirty="0" smtClean="0">
                <a:solidFill>
                  <a:schemeClr val="accent2">
                    <a:lumMod val="75000"/>
                  </a:schemeClr>
                </a:solidFill>
              </a:rPr>
              <a:t>Implications for innovation policy </a:t>
            </a:r>
            <a:endParaRPr lang="en-US" sz="3800" dirty="0">
              <a:solidFill>
                <a:schemeClr val="accent2">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304800" y="381000"/>
            <a:ext cx="8686800" cy="584775"/>
          </a:xfrm>
          <a:prstGeom prst="rect">
            <a:avLst/>
          </a:prstGeom>
          <a:noFill/>
          <a:ln w="9525">
            <a:noFill/>
            <a:miter lim="800000"/>
            <a:headEnd/>
            <a:tailEnd/>
          </a:ln>
          <a:effectLst/>
        </p:spPr>
        <p:txBody>
          <a:bodyPr>
            <a:spAutoFit/>
          </a:bodyPr>
          <a:lstStyle/>
          <a:p>
            <a:pPr>
              <a:spcBef>
                <a:spcPct val="50000"/>
              </a:spcBef>
            </a:pPr>
            <a:r>
              <a:rPr lang="en-US" sz="3200" b="1" dirty="0" smtClean="0">
                <a:solidFill>
                  <a:srgbClr val="3366CC"/>
                </a:solidFill>
                <a:latin typeface="Garamond" pitchFamily="18" charset="0"/>
              </a:rPr>
              <a:t>10 </a:t>
            </a:r>
            <a:r>
              <a:rPr lang="en-US" sz="3200" b="1" dirty="0">
                <a:solidFill>
                  <a:srgbClr val="3366CC"/>
                </a:solidFill>
                <a:latin typeface="Garamond" pitchFamily="18" charset="0"/>
              </a:rPr>
              <a:t>themes for eco-innovation policy</a:t>
            </a:r>
            <a:r>
              <a:rPr lang="en-US" sz="3200" b="1" dirty="0">
                <a:latin typeface="Garamond" pitchFamily="18" charset="0"/>
              </a:rPr>
              <a:t> </a:t>
            </a:r>
          </a:p>
        </p:txBody>
      </p:sp>
      <p:pic>
        <p:nvPicPr>
          <p:cNvPr id="29702" name="Picture 6"/>
          <p:cNvPicPr>
            <a:picLocks noChangeAspect="1" noChangeArrowheads="1"/>
          </p:cNvPicPr>
          <p:nvPr/>
        </p:nvPicPr>
        <p:blipFill>
          <a:blip r:embed="rId2" cstate="print"/>
          <a:srcRect/>
          <a:stretch>
            <a:fillRect/>
          </a:stretch>
        </p:blipFill>
        <p:spPr bwMode="auto">
          <a:xfrm>
            <a:off x="0" y="990600"/>
            <a:ext cx="9144000" cy="5257800"/>
          </a:xfrm>
          <a:prstGeom prst="rect">
            <a:avLst/>
          </a:prstGeom>
          <a:noFill/>
          <a:ln w="9525">
            <a:noFill/>
            <a:miter lim="800000"/>
            <a:headEnd/>
            <a:tailEnd/>
          </a:ln>
          <a:effectLst/>
        </p:spPr>
      </p:pic>
      <p:sp>
        <p:nvSpPr>
          <p:cNvPr id="29703" name="Text Box 7"/>
          <p:cNvSpPr txBox="1">
            <a:spLocks noChangeArrowheads="1"/>
          </p:cNvSpPr>
          <p:nvPr/>
        </p:nvSpPr>
        <p:spPr bwMode="auto">
          <a:xfrm>
            <a:off x="838200" y="6324600"/>
            <a:ext cx="4800600" cy="290513"/>
          </a:xfrm>
          <a:prstGeom prst="rect">
            <a:avLst/>
          </a:prstGeom>
          <a:noFill/>
          <a:ln w="9525">
            <a:noFill/>
            <a:miter lim="800000"/>
            <a:headEnd/>
            <a:tailEnd/>
          </a:ln>
          <a:effectLst/>
        </p:spPr>
        <p:txBody>
          <a:bodyPr>
            <a:spAutoFit/>
          </a:bodyPr>
          <a:lstStyle/>
          <a:p>
            <a:pPr>
              <a:spcBef>
                <a:spcPct val="50000"/>
              </a:spcBef>
            </a:pPr>
            <a:r>
              <a:rPr lang="en-US" sz="1300">
                <a:latin typeface="Times New Roman" pitchFamily="18" charset="0"/>
              </a:rPr>
              <a:t>Source: Kemp in article for S.A.P.I.E.N.S (2011)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1124744"/>
            <a:ext cx="8229600" cy="1143000"/>
          </a:xfrm>
        </p:spPr>
        <p:txBody>
          <a:bodyPr/>
          <a:lstStyle/>
          <a:p>
            <a:pPr eaLnBrk="1" hangingPunct="1"/>
            <a:r>
              <a:rPr lang="nl-NL" sz="3800" b="1" dirty="0" smtClean="0"/>
              <a:t>Cooperation</a:t>
            </a:r>
            <a:r>
              <a:rPr lang="nl-NL" sz="3800" dirty="0" smtClean="0"/>
              <a:t> as a model for technical learning and building innovation capabilities</a:t>
            </a:r>
            <a:endParaRPr lang="en-US" sz="38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nl-NL" smtClean="0"/>
              <a:t>Technical cooperation models</a:t>
            </a:r>
            <a:endParaRPr lang="en-US" smtClean="0"/>
          </a:p>
        </p:txBody>
      </p:sp>
      <p:sp>
        <p:nvSpPr>
          <p:cNvPr id="90114" name="Content Placeholder 2"/>
          <p:cNvSpPr>
            <a:spLocks noGrp="1"/>
          </p:cNvSpPr>
          <p:nvPr>
            <p:ph idx="1"/>
          </p:nvPr>
        </p:nvSpPr>
        <p:spPr>
          <a:xfrm>
            <a:off x="755650" y="1600200"/>
            <a:ext cx="7931150" cy="4525963"/>
          </a:xfrm>
        </p:spPr>
        <p:txBody>
          <a:bodyPr/>
          <a:lstStyle/>
          <a:p>
            <a:pPr eaLnBrk="1" hangingPunct="1">
              <a:buFontTx/>
              <a:buNone/>
            </a:pPr>
            <a:r>
              <a:rPr lang="en-GB" sz="2600" smtClean="0">
                <a:solidFill>
                  <a:srgbClr val="002060"/>
                </a:solidFill>
              </a:rPr>
              <a:t>1) Development aid model</a:t>
            </a:r>
          </a:p>
          <a:p>
            <a:pPr eaLnBrk="1" hangingPunct="1">
              <a:buFontTx/>
              <a:buNone/>
            </a:pPr>
            <a:r>
              <a:rPr lang="en-GB" sz="2600" smtClean="0">
                <a:solidFill>
                  <a:srgbClr val="002060"/>
                </a:solidFill>
              </a:rPr>
              <a:t>2) Development finance institution model</a:t>
            </a:r>
          </a:p>
          <a:p>
            <a:pPr eaLnBrk="1" hangingPunct="1">
              <a:buFontTx/>
              <a:buNone/>
            </a:pPr>
            <a:r>
              <a:rPr lang="en-GB" sz="2600" smtClean="0">
                <a:solidFill>
                  <a:srgbClr val="002060"/>
                </a:solidFill>
              </a:rPr>
              <a:t>3) South-South model</a:t>
            </a:r>
          </a:p>
          <a:p>
            <a:pPr eaLnBrk="1" hangingPunct="1">
              <a:buFontTx/>
              <a:buNone/>
            </a:pPr>
            <a:r>
              <a:rPr lang="en-GB" sz="2600" smtClean="0">
                <a:solidFill>
                  <a:srgbClr val="002060"/>
                </a:solidFill>
              </a:rPr>
              <a:t>4) Intra-Africa model</a:t>
            </a:r>
          </a:p>
          <a:p>
            <a:pPr eaLnBrk="1" hangingPunct="1">
              <a:buFontTx/>
              <a:buNone/>
            </a:pPr>
            <a:r>
              <a:rPr lang="en-GB" sz="2600" smtClean="0">
                <a:solidFill>
                  <a:srgbClr val="002060"/>
                </a:solidFill>
              </a:rPr>
              <a:t>5) Going out models</a:t>
            </a:r>
          </a:p>
          <a:p>
            <a:pPr eaLnBrk="1" hangingPunct="1">
              <a:buFontTx/>
              <a:buNone/>
            </a:pPr>
            <a:r>
              <a:rPr lang="en-GB" sz="2600" smtClean="0">
                <a:solidFill>
                  <a:srgbClr val="002060"/>
                </a:solidFill>
              </a:rPr>
              <a:t>6) Enterprises’ initiative model</a:t>
            </a:r>
            <a:endParaRPr lang="nl-NL" sz="2600" smtClean="0">
              <a:solidFill>
                <a:srgbClr val="002060"/>
              </a:solidFill>
            </a:endParaRPr>
          </a:p>
          <a:p>
            <a:pPr eaLnBrk="1" hangingPunct="1"/>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nl-NL" smtClean="0"/>
              <a:t>About the TC models</a:t>
            </a:r>
            <a:endParaRPr lang="en-US" smtClean="0"/>
          </a:p>
        </p:txBody>
      </p:sp>
      <p:sp>
        <p:nvSpPr>
          <p:cNvPr id="91138" name="Content Placeholder 2"/>
          <p:cNvSpPr>
            <a:spLocks noGrp="1"/>
          </p:cNvSpPr>
          <p:nvPr>
            <p:ph idx="1"/>
          </p:nvPr>
        </p:nvSpPr>
        <p:spPr/>
        <p:txBody>
          <a:bodyPr/>
          <a:lstStyle/>
          <a:p>
            <a:pPr eaLnBrk="1" hangingPunct="1">
              <a:buFontTx/>
              <a:buNone/>
            </a:pPr>
            <a:r>
              <a:rPr lang="en-GB" sz="2200" smtClean="0">
                <a:solidFill>
                  <a:srgbClr val="002060"/>
                </a:solidFill>
              </a:rPr>
              <a:t>1) </a:t>
            </a:r>
            <a:r>
              <a:rPr lang="en-GB" sz="2400" smtClean="0">
                <a:solidFill>
                  <a:srgbClr val="002060"/>
                </a:solidFill>
              </a:rPr>
              <a:t>Development aid model: </a:t>
            </a:r>
            <a:r>
              <a:rPr lang="en-GB" sz="1800" smtClean="0"/>
              <a:t>Projects last only a few years, NGOs lacking technical competence resulting inappropriate solutions, need for local champion (knowledge broker). </a:t>
            </a:r>
          </a:p>
          <a:p>
            <a:pPr eaLnBrk="1" hangingPunct="1">
              <a:buFontTx/>
              <a:buNone/>
            </a:pPr>
            <a:r>
              <a:rPr lang="en-GB" sz="2200" smtClean="0">
                <a:solidFill>
                  <a:srgbClr val="002060"/>
                </a:solidFill>
              </a:rPr>
              <a:t>2) Development finance institution (DFI) model: </a:t>
            </a:r>
            <a:r>
              <a:rPr lang="en-GB" sz="1800" smtClean="0"/>
              <a:t>Offering finance to firms and state agencies, several IPP are associated with DFI; projects can take long to attain financial closure, crowding out of local and foreign private investors, neglect of small-medium scale projects, DFI tend to finance projects with technologies from their countries</a:t>
            </a:r>
          </a:p>
          <a:p>
            <a:pPr eaLnBrk="1" hangingPunct="1">
              <a:buFontTx/>
              <a:buNone/>
            </a:pPr>
            <a:r>
              <a:rPr lang="en-GB" sz="2200" smtClean="0">
                <a:solidFill>
                  <a:srgbClr val="002060"/>
                </a:solidFill>
              </a:rPr>
              <a:t>3) South-South model: </a:t>
            </a:r>
            <a:r>
              <a:rPr lang="en-US" sz="1800" smtClean="0"/>
              <a:t>This consists of organisations from (mostly) BRICS countries trading/cooperating with African countries. </a:t>
            </a:r>
          </a:p>
          <a:p>
            <a:pPr eaLnBrk="1" hangingPunct="1">
              <a:buFontTx/>
              <a:buNone/>
            </a:pPr>
            <a:r>
              <a:rPr lang="en-GB" sz="2200" smtClean="0">
                <a:solidFill>
                  <a:srgbClr val="002060"/>
                </a:solidFill>
              </a:rPr>
              <a:t>4) Intra-Africa model: </a:t>
            </a:r>
            <a:r>
              <a:rPr lang="en-GB" sz="1800" smtClean="0"/>
              <a:t>Consultancy expert services from Africans to Africans</a:t>
            </a:r>
          </a:p>
          <a:p>
            <a:pPr eaLnBrk="1" hangingPunct="1">
              <a:buFontTx/>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68313" y="0"/>
            <a:ext cx="8229600" cy="1143000"/>
          </a:xfrm>
        </p:spPr>
        <p:txBody>
          <a:bodyPr/>
          <a:lstStyle/>
          <a:p>
            <a:pPr eaLnBrk="1" hangingPunct="1"/>
            <a:r>
              <a:rPr lang="nl-NL" sz="3800" smtClean="0"/>
              <a:t>TC models cont.</a:t>
            </a:r>
            <a:endParaRPr lang="en-US" sz="3800" smtClean="0"/>
          </a:p>
        </p:txBody>
      </p:sp>
      <p:sp>
        <p:nvSpPr>
          <p:cNvPr id="3" name="Content Placeholder 2"/>
          <p:cNvSpPr>
            <a:spLocks noGrp="1"/>
          </p:cNvSpPr>
          <p:nvPr>
            <p:ph idx="1"/>
          </p:nvPr>
        </p:nvSpPr>
        <p:spPr>
          <a:xfrm>
            <a:off x="468313" y="1196975"/>
            <a:ext cx="8229600" cy="4525963"/>
          </a:xfrm>
        </p:spPr>
        <p:txBody>
          <a:bodyPr/>
          <a:lstStyle/>
          <a:p>
            <a:pPr eaLnBrk="1" hangingPunct="1">
              <a:buFontTx/>
              <a:buNone/>
              <a:defRPr/>
            </a:pPr>
            <a:r>
              <a:rPr lang="en-GB" sz="2400" dirty="0" smtClean="0">
                <a:solidFill>
                  <a:srgbClr val="002060"/>
                </a:solidFill>
              </a:rPr>
              <a:t>5) </a:t>
            </a:r>
            <a:r>
              <a:rPr lang="en-GB" sz="2400" b="1" dirty="0" smtClean="0">
                <a:solidFill>
                  <a:srgbClr val="002060"/>
                </a:solidFill>
              </a:rPr>
              <a:t>Going out models</a:t>
            </a:r>
            <a:r>
              <a:rPr lang="en-GB" sz="2400" dirty="0" smtClean="0">
                <a:solidFill>
                  <a:srgbClr val="002060"/>
                </a:solidFill>
              </a:rPr>
              <a:t>: </a:t>
            </a:r>
          </a:p>
          <a:p>
            <a:pPr eaLnBrk="1" hangingPunct="1">
              <a:defRPr/>
            </a:pPr>
            <a:r>
              <a:rPr lang="en-GB" sz="1800" b="1" dirty="0" smtClean="0"/>
              <a:t>GO model of China </a:t>
            </a:r>
            <a:r>
              <a:rPr lang="en-GB" sz="1800" dirty="0" smtClean="0"/>
              <a:t>consists of state support to (state-owned) enterprises in the form of financial resources, customisation of packages, absence of rules for conduct, continuity, presence and visibility in Africa, focus is on commodities and infrastructure;</a:t>
            </a:r>
          </a:p>
          <a:p>
            <a:pPr eaLnBrk="1" hangingPunct="1">
              <a:defRPr/>
            </a:pPr>
            <a:r>
              <a:rPr lang="en-GB" sz="1800" b="1" dirty="0" smtClean="0"/>
              <a:t>GO model of NL </a:t>
            </a:r>
            <a:r>
              <a:rPr lang="en-GB" sz="1800" dirty="0" smtClean="0"/>
              <a:t>consists of offering co-financing, risk mitigation instruments, trade missions,  plus technical and business advice to private sector endeavours into Africa; </a:t>
            </a:r>
            <a:r>
              <a:rPr lang="en-GB" sz="1800" dirty="0" smtClean="0">
                <a:solidFill>
                  <a:srgbClr val="002060"/>
                </a:solidFill>
              </a:rPr>
              <a:t>Chambers of commerce are playing the crucial role of organizing Dutch </a:t>
            </a:r>
            <a:r>
              <a:rPr lang="en-GB" sz="1800" dirty="0" err="1" smtClean="0">
                <a:solidFill>
                  <a:srgbClr val="002060"/>
                </a:solidFill>
              </a:rPr>
              <a:t>enterpreneurs</a:t>
            </a:r>
            <a:r>
              <a:rPr lang="en-GB" sz="1800" dirty="0" smtClean="0">
                <a:solidFill>
                  <a:srgbClr val="002060"/>
                </a:solidFill>
              </a:rPr>
              <a:t> in various sectors (water, energy)</a:t>
            </a:r>
            <a:r>
              <a:rPr lang="en-GB" sz="1800" dirty="0" smtClean="0"/>
              <a:t>. Brokering services are provided by the NL-Africa Business council and commercial </a:t>
            </a:r>
            <a:r>
              <a:rPr lang="en-GB" sz="1800" dirty="0" err="1" smtClean="0"/>
              <a:t>attachees</a:t>
            </a:r>
            <a:r>
              <a:rPr lang="en-GB" sz="1800" dirty="0" smtClean="0"/>
              <a:t> in destination countries. </a:t>
            </a:r>
          </a:p>
          <a:p>
            <a:pPr eaLnBrk="1" hangingPunct="1">
              <a:buFontTx/>
              <a:buNone/>
              <a:defRPr/>
            </a:pPr>
            <a:r>
              <a:rPr lang="en-GB" sz="2200" dirty="0" smtClean="0">
                <a:solidFill>
                  <a:srgbClr val="002060"/>
                </a:solidFill>
              </a:rPr>
              <a:t>6) </a:t>
            </a:r>
            <a:r>
              <a:rPr lang="en-GB" sz="2200" b="1" dirty="0" smtClean="0">
                <a:solidFill>
                  <a:srgbClr val="002060"/>
                </a:solidFill>
              </a:rPr>
              <a:t>Enterprises’ initiative model</a:t>
            </a:r>
            <a:r>
              <a:rPr lang="en-GB" sz="2200" dirty="0" smtClean="0">
                <a:solidFill>
                  <a:srgbClr val="002060"/>
                </a:solidFill>
              </a:rPr>
              <a:t>: </a:t>
            </a:r>
            <a:r>
              <a:rPr lang="en-GB" sz="1800" dirty="0" smtClean="0"/>
              <a:t>Business clubs set up by banks offering seminars and workshops, opportunities for networking, and organised tours to important trade goods markets (which differ from government  driven trade tours in allowing a greater participation from small business) </a:t>
            </a:r>
            <a:r>
              <a:rPr lang="en-GB" sz="1800" dirty="0" smtClean="0">
                <a:solidFill>
                  <a:schemeClr val="bg1">
                    <a:lumMod val="65000"/>
                  </a:schemeClr>
                </a:solidFill>
              </a:rPr>
              <a:t>(thus far only one trip to D and NL has been organised by the Barclay Kenya Business Club)</a:t>
            </a:r>
            <a:endParaRPr lang="nl-NL" sz="1800" dirty="0" smtClean="0">
              <a:solidFill>
                <a:schemeClr val="bg1">
                  <a:lumMod val="65000"/>
                </a:schemeClr>
              </a:solidFill>
            </a:endParaRPr>
          </a:p>
          <a:p>
            <a:pPr eaLnBrk="1" hangingPunct="1">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nl-NL" sz="3400" dirty="0" smtClean="0"/>
              <a:t>Our ‘evaluation’ of  the “technology cooperation” models is that</a:t>
            </a:r>
            <a:endParaRPr lang="en-US" sz="3400" dirty="0" smtClean="0"/>
          </a:p>
        </p:txBody>
      </p:sp>
      <p:sp>
        <p:nvSpPr>
          <p:cNvPr id="93186" name="Content Placeholder 2"/>
          <p:cNvSpPr>
            <a:spLocks noGrp="1"/>
          </p:cNvSpPr>
          <p:nvPr>
            <p:ph idx="1"/>
          </p:nvPr>
        </p:nvSpPr>
        <p:spPr/>
        <p:txBody>
          <a:bodyPr/>
          <a:lstStyle/>
          <a:p>
            <a:pPr eaLnBrk="1" hangingPunct="1"/>
            <a:r>
              <a:rPr lang="nl-NL" sz="2200" b="1" dirty="0" smtClean="0"/>
              <a:t>All models have a role to play </a:t>
            </a:r>
            <a:r>
              <a:rPr lang="nl-NL" sz="2200" dirty="0" smtClean="0"/>
              <a:t>but all suffer from weaknesses</a:t>
            </a:r>
            <a:endParaRPr lang="en-US" sz="2200" dirty="0" smtClean="0"/>
          </a:p>
          <a:p>
            <a:pPr eaLnBrk="1" hangingPunct="1"/>
            <a:r>
              <a:rPr lang="en-GB" sz="2200" dirty="0" smtClean="0">
                <a:solidFill>
                  <a:schemeClr val="accent2">
                    <a:lumMod val="50000"/>
                  </a:schemeClr>
                </a:solidFill>
              </a:rPr>
              <a:t>Development aid grants </a:t>
            </a:r>
            <a:r>
              <a:rPr lang="en-GB" sz="2200" b="1" dirty="0" smtClean="0">
                <a:solidFill>
                  <a:schemeClr val="accent2">
                    <a:lumMod val="50000"/>
                  </a:schemeClr>
                </a:solidFill>
              </a:rPr>
              <a:t>distort markets </a:t>
            </a:r>
            <a:r>
              <a:rPr lang="en-GB" sz="2200" dirty="0" smtClean="0">
                <a:solidFill>
                  <a:schemeClr val="accent2">
                    <a:lumMod val="50000"/>
                  </a:schemeClr>
                </a:solidFill>
              </a:rPr>
              <a:t>and </a:t>
            </a:r>
            <a:r>
              <a:rPr lang="en-GB" sz="2200" b="1" dirty="0" smtClean="0">
                <a:solidFill>
                  <a:schemeClr val="accent2">
                    <a:lumMod val="50000"/>
                  </a:schemeClr>
                </a:solidFill>
              </a:rPr>
              <a:t>create non-sustainable dependencies </a:t>
            </a:r>
            <a:r>
              <a:rPr lang="en-GB" sz="2200" dirty="0" smtClean="0">
                <a:solidFill>
                  <a:schemeClr val="accent2">
                    <a:lumMod val="50000"/>
                  </a:schemeClr>
                </a:solidFill>
              </a:rPr>
              <a:t>of financial support.</a:t>
            </a:r>
          </a:p>
          <a:p>
            <a:pPr eaLnBrk="1" hangingPunct="1"/>
            <a:r>
              <a:rPr lang="en-GB" sz="2200" dirty="0" smtClean="0">
                <a:solidFill>
                  <a:schemeClr val="accent5">
                    <a:lumMod val="25000"/>
                  </a:schemeClr>
                </a:solidFill>
              </a:rPr>
              <a:t>The technology transfers from aid and trade do little to improve weaknesses of the eco-innovation system</a:t>
            </a:r>
          </a:p>
          <a:p>
            <a:pPr eaLnBrk="1" hangingPunct="1"/>
            <a:r>
              <a:rPr lang="en-US" sz="2200" dirty="0" smtClean="0">
                <a:solidFill>
                  <a:schemeClr val="accent2">
                    <a:lumMod val="50000"/>
                  </a:schemeClr>
                </a:solidFill>
              </a:rPr>
              <a:t>The “going out” economic models involve ample opportunities for technology transfer and adoption especially in key sectors that have potential in transforming SSA economies but opportunities for real technical cooperation are missed (on both sides).</a:t>
            </a:r>
            <a:r>
              <a:rPr lang="en-US" sz="2200" i="1" dirty="0" smtClean="0">
                <a:solidFill>
                  <a:schemeClr val="accent2">
                    <a:lumMod val="50000"/>
                  </a:schemeClr>
                </a:solidFill>
              </a:rPr>
              <a:t>  </a:t>
            </a:r>
          </a:p>
          <a:p>
            <a:pPr eaLnBrk="1" hangingPunct="1"/>
            <a:endParaRPr lang="en-US" sz="22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250825" y="274638"/>
            <a:ext cx="8435975" cy="1143000"/>
          </a:xfrm>
        </p:spPr>
        <p:txBody>
          <a:bodyPr/>
          <a:lstStyle/>
          <a:p>
            <a:pPr eaLnBrk="1" hangingPunct="1"/>
            <a:r>
              <a:rPr lang="nl-NL" sz="3200" dirty="0" smtClean="0"/>
              <a:t>It is proposed that TC focusses more on</a:t>
            </a:r>
            <a:endParaRPr lang="en-US" sz="3200" dirty="0" smtClean="0"/>
          </a:p>
        </p:txBody>
      </p:sp>
      <p:sp>
        <p:nvSpPr>
          <p:cNvPr id="3" name="Content Placeholder 2"/>
          <p:cNvSpPr>
            <a:spLocks noGrp="1"/>
          </p:cNvSpPr>
          <p:nvPr>
            <p:ph idx="1"/>
          </p:nvPr>
        </p:nvSpPr>
        <p:spPr>
          <a:xfrm>
            <a:off x="395536" y="1268760"/>
            <a:ext cx="7993062" cy="4525962"/>
          </a:xfrm>
        </p:spPr>
        <p:txBody>
          <a:bodyPr/>
          <a:lstStyle/>
          <a:p>
            <a:pPr eaLnBrk="1" hangingPunct="1">
              <a:defRPr/>
            </a:pPr>
            <a:r>
              <a:rPr lang="en-GB" sz="1900" b="1" dirty="0" smtClean="0"/>
              <a:t>Mutual learning and adaptation</a:t>
            </a:r>
            <a:r>
              <a:rPr lang="en-GB" sz="1900" dirty="0" smtClean="0"/>
              <a:t>. Three ways to do this are: 1) through training and education, 2) by adapting foreign technologies, and 3) by improving African solutions</a:t>
            </a:r>
          </a:p>
          <a:p>
            <a:pPr eaLnBrk="1" hangingPunct="1">
              <a:defRPr/>
            </a:pPr>
            <a:r>
              <a:rPr lang="en-GB" sz="1900" dirty="0" smtClean="0">
                <a:solidFill>
                  <a:srgbClr val="002060"/>
                </a:solidFill>
              </a:rPr>
              <a:t>Development aid and DFI supported technical cooperation should </a:t>
            </a:r>
            <a:r>
              <a:rPr lang="en-GB" sz="1900" b="1" dirty="0" smtClean="0">
                <a:solidFill>
                  <a:srgbClr val="002060"/>
                </a:solidFill>
              </a:rPr>
              <a:t>target areas of economic production where they have higher chances of making a (lasting) impact</a:t>
            </a:r>
            <a:r>
              <a:rPr lang="en-GB" sz="1900" dirty="0" smtClean="0">
                <a:solidFill>
                  <a:srgbClr val="002060"/>
                </a:solidFill>
              </a:rPr>
              <a:t>, </a:t>
            </a:r>
            <a:r>
              <a:rPr lang="en-GB" sz="1900" dirty="0" smtClean="0">
                <a:solidFill>
                  <a:srgbClr val="4D8099"/>
                </a:solidFill>
              </a:rPr>
              <a:t>thanks to a functional organisational framework, ability to self-evaluate needs and identify appropriate technologies </a:t>
            </a:r>
          </a:p>
          <a:p>
            <a:pPr eaLnBrk="1" hangingPunct="1">
              <a:defRPr/>
            </a:pPr>
            <a:r>
              <a:rPr lang="en-GB" sz="1900" b="1" dirty="0" smtClean="0"/>
              <a:t>Capacity building at the level of government. </a:t>
            </a:r>
            <a:r>
              <a:rPr lang="en-GB" sz="1900" dirty="0" smtClean="0"/>
              <a:t>Low-carbon development paths require “</a:t>
            </a:r>
            <a:r>
              <a:rPr lang="en-GB" sz="1900" dirty="0" smtClean="0">
                <a:solidFill>
                  <a:srgbClr val="4D8099"/>
                </a:solidFill>
              </a:rPr>
              <a:t>analytical and institutional capacities </a:t>
            </a:r>
            <a:r>
              <a:rPr lang="en-GB" sz="1900" i="1" dirty="0" smtClean="0"/>
              <a:t>[…] to analyse and interpret the data, to organise and participate in meaningful stakeholder involvement, and to translate background information into (policy) action</a:t>
            </a:r>
            <a:r>
              <a:rPr lang="en-GB" sz="1900" dirty="0" smtClean="0"/>
              <a:t>” (van Tilburg et al. 2011, p. 30). (</a:t>
            </a:r>
            <a:r>
              <a:rPr lang="en-GB" sz="1900" dirty="0" smtClean="0">
                <a:solidFill>
                  <a:schemeClr val="bg1">
                    <a:lumMod val="50000"/>
                  </a:schemeClr>
                </a:solidFill>
              </a:rPr>
              <a:t>Such capacities can only partially be provided by international experts:  “if the role of the international experts in the strategy process is too large, this could lead to low legitimacy of the LCDS and lack of ownership”.  </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12" name="Object 2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8" name="think-cell Folie" r:id="rId30" imgW="360" imgH="360" progId="">
                  <p:embed/>
                </p:oleObj>
              </mc:Choice>
              <mc:Fallback>
                <p:oleObj name="think-cell Folie" r:id="rId30" imgW="360" imgH="360" progId="">
                  <p:embed/>
                  <p:pic>
                    <p:nvPicPr>
                      <p:cNvPr id="0" name="Picture 3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de-DE" sz="1400">
              <a:sym typeface="+mn-lt"/>
            </a:endParaRPr>
          </a:p>
        </p:txBody>
      </p:sp>
      <p:sp>
        <p:nvSpPr>
          <p:cNvPr id="67615" name="Line 7"/>
          <p:cNvSpPr>
            <a:spLocks noChangeShapeType="1"/>
          </p:cNvSpPr>
          <p:nvPr/>
        </p:nvSpPr>
        <p:spPr bwMode="auto">
          <a:xfrm>
            <a:off x="900113" y="788988"/>
            <a:ext cx="7559675" cy="0"/>
          </a:xfrm>
          <a:prstGeom prst="line">
            <a:avLst/>
          </a:prstGeom>
          <a:noFill/>
          <a:ln w="19050">
            <a:solidFill>
              <a:schemeClr val="accent1"/>
            </a:solidFill>
            <a:round/>
            <a:headEnd/>
            <a:tailEnd/>
          </a:ln>
        </p:spPr>
        <p:txBody>
          <a:bodyPr wrap="none" lIns="0" tIns="0" rIns="0" bIns="0" anchor="ctr"/>
          <a:lstStyle/>
          <a:p>
            <a:endParaRPr lang="nl-NL"/>
          </a:p>
        </p:txBody>
      </p:sp>
      <p:sp>
        <p:nvSpPr>
          <p:cNvPr id="67616" name="Text Box 10"/>
          <p:cNvSpPr txBox="1">
            <a:spLocks noChangeArrowheads="1"/>
          </p:cNvSpPr>
          <p:nvPr/>
        </p:nvSpPr>
        <p:spPr bwMode="auto">
          <a:xfrm>
            <a:off x="900113" y="476250"/>
            <a:ext cx="7559675" cy="339725"/>
          </a:xfrm>
          <a:prstGeom prst="rect">
            <a:avLst/>
          </a:prstGeom>
          <a:noFill/>
          <a:ln w="9525" algn="ctr">
            <a:noFill/>
            <a:miter lim="800000"/>
            <a:headEnd/>
            <a:tailEnd/>
          </a:ln>
        </p:spPr>
        <p:txBody>
          <a:bodyPr lIns="0" tIns="0" rIns="0" bIns="0">
            <a:spAutoFit/>
          </a:bodyPr>
          <a:lstStyle/>
          <a:p>
            <a:pPr>
              <a:spcBef>
                <a:spcPct val="50000"/>
              </a:spcBef>
            </a:pPr>
            <a:r>
              <a:rPr lang="en-US" sz="2200" b="1"/>
              <a:t>Global Trends in Renewable Energy Investments (2012)</a:t>
            </a:r>
          </a:p>
        </p:txBody>
      </p:sp>
      <p:graphicFrame>
        <p:nvGraphicFramePr>
          <p:cNvPr id="67613" name="Object 29"/>
          <p:cNvGraphicFramePr>
            <a:graphicFrameLocks/>
          </p:cNvGraphicFramePr>
          <p:nvPr>
            <p:custDataLst>
              <p:tags r:id="rId4"/>
            </p:custDataLst>
          </p:nvPr>
        </p:nvGraphicFramePr>
        <p:xfrm>
          <a:off x="723900" y="1638300"/>
          <a:ext cx="7839075" cy="3067050"/>
        </p:xfrm>
        <a:graphic>
          <a:graphicData uri="http://schemas.openxmlformats.org/presentationml/2006/ole">
            <mc:AlternateContent xmlns:mc="http://schemas.openxmlformats.org/markup-compatibility/2006">
              <mc:Choice xmlns:v="urn:schemas-microsoft-com:vml" Requires="v">
                <p:oleObj spid="_x0000_s67619" name="Diagramm" r:id="rId32" imgW="7839024" imgH="3067185" progId="MSGraph.Chart.8">
                  <p:embed followColorScheme="full"/>
                </p:oleObj>
              </mc:Choice>
              <mc:Fallback>
                <p:oleObj name="Diagramm" r:id="rId32" imgW="7839024" imgH="3067185" progId="MSGraph.Chart.8">
                  <p:embed followColorScheme="full"/>
                  <p:pic>
                    <p:nvPicPr>
                      <p:cNvPr id="0" name="Picture 31"/>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23900" y="1638300"/>
                        <a:ext cx="7839075" cy="306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hteck 38"/>
          <p:cNvSpPr/>
          <p:nvPr>
            <p:custDataLst>
              <p:tags r:id="rId5"/>
            </p:custDataLst>
          </p:nvPr>
        </p:nvSpPr>
        <p:spPr bwMode="auto">
          <a:xfrm>
            <a:off x="603250" y="1393825"/>
            <a:ext cx="6223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defRPr/>
            </a:pPr>
            <a:r>
              <a:rPr lang="en-US" sz="1400" dirty="0">
                <a:solidFill>
                  <a:schemeClr val="tx1"/>
                </a:solidFill>
                <a:sym typeface="+mn-lt"/>
              </a:rPr>
              <a:t>USD </a:t>
            </a:r>
            <a:r>
              <a:rPr lang="en-US" sz="1400" dirty="0" err="1">
                <a:solidFill>
                  <a:schemeClr val="tx1"/>
                </a:solidFill>
                <a:sym typeface="+mn-lt"/>
              </a:rPr>
              <a:t>bn</a:t>
            </a:r>
            <a:endParaRPr lang="de-DE" sz="1400" dirty="0">
              <a:solidFill>
                <a:schemeClr val="tx1"/>
              </a:solidFill>
              <a:sym typeface="+mn-lt"/>
            </a:endParaRPr>
          </a:p>
        </p:txBody>
      </p:sp>
      <p:sp>
        <p:nvSpPr>
          <p:cNvPr id="55" name="Rechteck 54"/>
          <p:cNvSpPr/>
          <p:nvPr>
            <p:custDataLst>
              <p:tags r:id="rId6"/>
            </p:custDataLst>
          </p:nvPr>
        </p:nvSpPr>
        <p:spPr bwMode="gray">
          <a:xfrm>
            <a:off x="2092325" y="3889375"/>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34E90C43-78B7-4640-961E-06BB2E7A0CF0}" type="datetime'''''''''''''''''''''''''''''''''''''''''''''''''''''''''''1'">
              <a:rPr lang="en-US" sz="1400">
                <a:solidFill>
                  <a:schemeClr val="tx1"/>
                </a:solidFill>
                <a:sym typeface="Arial"/>
              </a:rPr>
              <a:pPr algn="ctr">
                <a:defRPr/>
              </a:pPr>
              <a:t>1</a:t>
            </a:fld>
            <a:endParaRPr lang="de-DE" sz="1400">
              <a:solidFill>
                <a:schemeClr val="tx1"/>
              </a:solidFill>
              <a:sym typeface="Arial"/>
            </a:endParaRPr>
          </a:p>
        </p:txBody>
      </p:sp>
      <p:sp>
        <p:nvSpPr>
          <p:cNvPr id="40" name="Rechteck 39"/>
          <p:cNvSpPr/>
          <p:nvPr>
            <p:custDataLst>
              <p:tags r:id="rId7"/>
            </p:custDataLst>
          </p:nvPr>
        </p:nvSpPr>
        <p:spPr bwMode="auto">
          <a:xfrm>
            <a:off x="11255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638BFE77-DC55-4AAB-B76C-2EFFE2C84FAC}" type="datetime'''''''''''''''''20''0''''''''''''''''''''''''4'''''''''''''''">
              <a:rPr lang="en-US" sz="1400">
                <a:solidFill>
                  <a:schemeClr val="tx1"/>
                </a:solidFill>
                <a:sym typeface="+mn-lt"/>
              </a:rPr>
              <a:pPr algn="ctr">
                <a:defRPr/>
              </a:pPr>
              <a:t>2004</a:t>
            </a:fld>
            <a:endParaRPr lang="de-DE" sz="1400">
              <a:solidFill>
                <a:schemeClr val="tx1"/>
              </a:solidFill>
              <a:sym typeface="+mn-lt"/>
            </a:endParaRPr>
          </a:p>
        </p:txBody>
      </p:sp>
      <p:sp>
        <p:nvSpPr>
          <p:cNvPr id="52" name="Rechteck 51"/>
          <p:cNvSpPr/>
          <p:nvPr>
            <p:custDataLst>
              <p:tags r:id="rId8"/>
            </p:custDataLst>
          </p:nvPr>
        </p:nvSpPr>
        <p:spPr bwMode="gray">
          <a:xfrm>
            <a:off x="2930525" y="3556000"/>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518B53DA-5295-4126-8124-D5FD86D3FE1B}" type="datetime'''''''''''''''''''''''''''''''''1'''''''''''">
              <a:rPr lang="en-US" sz="1400">
                <a:solidFill>
                  <a:schemeClr val="tx1"/>
                </a:solidFill>
                <a:sym typeface="Arial"/>
              </a:rPr>
              <a:pPr algn="ctr">
                <a:defRPr/>
              </a:pPr>
              <a:t>1</a:t>
            </a:fld>
            <a:endParaRPr lang="de-DE" sz="1400">
              <a:solidFill>
                <a:schemeClr val="tx1"/>
              </a:solidFill>
              <a:sym typeface="Arial"/>
            </a:endParaRPr>
          </a:p>
        </p:txBody>
      </p:sp>
      <p:sp>
        <p:nvSpPr>
          <p:cNvPr id="53" name="Rechteck 52"/>
          <p:cNvSpPr/>
          <p:nvPr>
            <p:custDataLst>
              <p:tags r:id="rId9"/>
            </p:custDataLst>
          </p:nvPr>
        </p:nvSpPr>
        <p:spPr bwMode="gray">
          <a:xfrm>
            <a:off x="3768725" y="3132138"/>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DF6BD454-5DC0-4870-A883-588671ED93A1}" type="datetime'''''''''''''''2'''''''''''''">
              <a:rPr lang="en-US" sz="1400">
                <a:solidFill>
                  <a:schemeClr val="tx1"/>
                </a:solidFill>
                <a:sym typeface="Arial"/>
              </a:rPr>
              <a:pPr algn="ctr">
                <a:defRPr/>
              </a:pPr>
              <a:t>2</a:t>
            </a:fld>
            <a:endParaRPr lang="de-DE" sz="1400">
              <a:solidFill>
                <a:schemeClr val="tx1"/>
              </a:solidFill>
              <a:sym typeface="Arial"/>
            </a:endParaRPr>
          </a:p>
        </p:txBody>
      </p:sp>
      <p:sp>
        <p:nvSpPr>
          <p:cNvPr id="54" name="Rechteck 53"/>
          <p:cNvSpPr/>
          <p:nvPr>
            <p:custDataLst>
              <p:tags r:id="rId10"/>
            </p:custDataLst>
          </p:nvPr>
        </p:nvSpPr>
        <p:spPr bwMode="gray">
          <a:xfrm>
            <a:off x="1254125" y="4127500"/>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F79D1E56-23CF-43DC-A23F-BBDBF1DC1F13}" type="datetime'''''''''''''''''''''''''''''1'''''''''">
              <a:rPr lang="en-US" sz="1400">
                <a:solidFill>
                  <a:schemeClr val="tx1"/>
                </a:solidFill>
                <a:sym typeface="Arial"/>
              </a:rPr>
              <a:pPr algn="ctr">
                <a:defRPr/>
              </a:pPr>
              <a:t>1</a:t>
            </a:fld>
            <a:endParaRPr lang="de-DE" sz="1400" dirty="0">
              <a:solidFill>
                <a:schemeClr val="tx1"/>
              </a:solidFill>
              <a:sym typeface="Arial"/>
            </a:endParaRPr>
          </a:p>
        </p:txBody>
      </p:sp>
      <p:sp>
        <p:nvSpPr>
          <p:cNvPr id="51" name="Rechteck 50"/>
          <p:cNvSpPr/>
          <p:nvPr>
            <p:custDataLst>
              <p:tags r:id="rId11"/>
            </p:custDataLst>
          </p:nvPr>
        </p:nvSpPr>
        <p:spPr bwMode="auto">
          <a:xfrm>
            <a:off x="78311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2A608657-7D88-44DD-8B73-4A8A7649501D}" type="datetime'''''''20''''''''''''''''''''''''''''''''''''''''''1''''''2'">
              <a:rPr lang="en-US" sz="1400">
                <a:solidFill>
                  <a:schemeClr val="tx1"/>
                </a:solidFill>
                <a:sym typeface="+mn-lt"/>
              </a:rPr>
              <a:pPr algn="ctr">
                <a:defRPr/>
              </a:pPr>
              <a:t>2012</a:t>
            </a:fld>
            <a:endParaRPr lang="de-DE" sz="1400">
              <a:solidFill>
                <a:schemeClr val="tx1"/>
              </a:solidFill>
              <a:sym typeface="+mn-lt"/>
            </a:endParaRPr>
          </a:p>
        </p:txBody>
      </p:sp>
      <p:sp>
        <p:nvSpPr>
          <p:cNvPr id="42" name="Rechteck 41"/>
          <p:cNvSpPr/>
          <p:nvPr>
            <p:custDataLst>
              <p:tags r:id="rId12"/>
            </p:custDataLst>
          </p:nvPr>
        </p:nvSpPr>
        <p:spPr bwMode="gray">
          <a:xfrm>
            <a:off x="7910513" y="2232025"/>
            <a:ext cx="247650"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390F8A1D-9EAD-437E-B842-66CF9A0DFACF}" type="datetime'''''''''''''''''''''''''''''1''''''''''''''''2'''''''''">
              <a:rPr lang="en-US" sz="1400">
                <a:solidFill>
                  <a:schemeClr val="tx1"/>
                </a:solidFill>
              </a:rPr>
              <a:pPr algn="ctr">
                <a:defRPr/>
              </a:pPr>
              <a:t>12</a:t>
            </a:fld>
            <a:endParaRPr lang="de-DE" sz="1400">
              <a:solidFill>
                <a:schemeClr val="tx1"/>
              </a:solidFill>
              <a:sym typeface="+mn-lt"/>
            </a:endParaRPr>
          </a:p>
        </p:txBody>
      </p:sp>
      <p:sp>
        <p:nvSpPr>
          <p:cNvPr id="50" name="Rechteck 49"/>
          <p:cNvSpPr/>
          <p:nvPr>
            <p:custDataLst>
              <p:tags r:id="rId13"/>
            </p:custDataLst>
          </p:nvPr>
        </p:nvSpPr>
        <p:spPr bwMode="auto">
          <a:xfrm>
            <a:off x="69929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077872CD-8CF9-4341-9543-64EF401A7B52}" type="datetime'''''''''''''''''''''2''0''1''1'''''''''''''''''">
              <a:rPr lang="en-US" sz="1400">
                <a:solidFill>
                  <a:schemeClr val="tx1"/>
                </a:solidFill>
                <a:sym typeface="+mn-lt"/>
              </a:rPr>
              <a:pPr algn="ctr">
                <a:defRPr/>
              </a:pPr>
              <a:t>2011</a:t>
            </a:fld>
            <a:endParaRPr lang="de-DE" sz="1400">
              <a:solidFill>
                <a:schemeClr val="tx1"/>
              </a:solidFill>
              <a:sym typeface="+mn-lt"/>
            </a:endParaRPr>
          </a:p>
        </p:txBody>
      </p:sp>
      <p:sp>
        <p:nvSpPr>
          <p:cNvPr id="41" name="Rechteck 40"/>
          <p:cNvSpPr/>
          <p:nvPr>
            <p:custDataLst>
              <p:tags r:id="rId14"/>
            </p:custDataLst>
          </p:nvPr>
        </p:nvSpPr>
        <p:spPr bwMode="gray">
          <a:xfrm>
            <a:off x="7121525" y="1865313"/>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20534F79-C97D-4AAD-B390-70124F8FA9BF}" type="datetime'''''''''''''''''''''''''''''''''''''''''4'''''''''''">
              <a:rPr lang="en-US" sz="1400">
                <a:solidFill>
                  <a:schemeClr val="tx1"/>
                </a:solidFill>
              </a:rPr>
              <a:pPr algn="ctr">
                <a:defRPr/>
              </a:pPr>
              <a:t>4</a:t>
            </a:fld>
            <a:endParaRPr lang="de-DE" sz="1400">
              <a:solidFill>
                <a:schemeClr val="tx1"/>
              </a:solidFill>
              <a:sym typeface="Arial"/>
            </a:endParaRPr>
          </a:p>
        </p:txBody>
      </p:sp>
      <p:sp>
        <p:nvSpPr>
          <p:cNvPr id="49" name="Rechteck 48"/>
          <p:cNvSpPr/>
          <p:nvPr>
            <p:custDataLst>
              <p:tags r:id="rId15"/>
            </p:custDataLst>
          </p:nvPr>
        </p:nvSpPr>
        <p:spPr bwMode="auto">
          <a:xfrm>
            <a:off x="61547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874842E7-C3F2-441F-8258-42851E942C28}" type="datetime'''''''''2''''''''''''''''''''''''''''0''''1''''''''0'''''''''">
              <a:rPr lang="en-US" sz="1400">
                <a:solidFill>
                  <a:schemeClr val="tx1"/>
                </a:solidFill>
                <a:sym typeface="+mn-lt"/>
              </a:rPr>
              <a:pPr algn="ctr">
                <a:defRPr/>
              </a:pPr>
              <a:t>2010</a:t>
            </a:fld>
            <a:endParaRPr lang="de-DE" sz="1400">
              <a:solidFill>
                <a:schemeClr val="tx1"/>
              </a:solidFill>
              <a:sym typeface="+mn-lt"/>
            </a:endParaRPr>
          </a:p>
        </p:txBody>
      </p:sp>
      <p:sp>
        <p:nvSpPr>
          <p:cNvPr id="38" name="Rechteck 37"/>
          <p:cNvSpPr/>
          <p:nvPr>
            <p:custDataLst>
              <p:tags r:id="rId16"/>
            </p:custDataLst>
          </p:nvPr>
        </p:nvSpPr>
        <p:spPr bwMode="gray">
          <a:xfrm>
            <a:off x="6283325" y="2365375"/>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61CF5CAB-3667-47E4-BE3F-A155D9D9B6A7}" type="datetime'''5'''''">
              <a:rPr lang="en-US" sz="1400">
                <a:solidFill>
                  <a:schemeClr val="tx1"/>
                </a:solidFill>
                <a:sym typeface="Arial"/>
              </a:rPr>
              <a:pPr algn="ctr">
                <a:defRPr/>
              </a:pPr>
              <a:t>5</a:t>
            </a:fld>
            <a:endParaRPr lang="de-DE" sz="1400">
              <a:solidFill>
                <a:schemeClr val="tx1"/>
              </a:solidFill>
              <a:sym typeface="Arial"/>
            </a:endParaRPr>
          </a:p>
        </p:txBody>
      </p:sp>
      <p:sp>
        <p:nvSpPr>
          <p:cNvPr id="48" name="Rechteck 47"/>
          <p:cNvSpPr/>
          <p:nvPr>
            <p:custDataLst>
              <p:tags r:id="rId17"/>
            </p:custDataLst>
          </p:nvPr>
        </p:nvSpPr>
        <p:spPr bwMode="auto">
          <a:xfrm>
            <a:off x="53165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00F3E026-1D15-4D4E-9A99-BEC8BED6619A}" type="datetime'''''''''''''''''''''2''''0''''''''''0''''9'''''''''''''''''">
              <a:rPr lang="en-US" sz="1400">
                <a:solidFill>
                  <a:schemeClr val="tx1"/>
                </a:solidFill>
                <a:sym typeface="+mn-lt"/>
              </a:rPr>
              <a:pPr algn="ctr">
                <a:defRPr/>
              </a:pPr>
              <a:t>2009</a:t>
            </a:fld>
            <a:endParaRPr lang="de-DE" sz="1400">
              <a:solidFill>
                <a:schemeClr val="tx1"/>
              </a:solidFill>
              <a:sym typeface="+mn-lt"/>
            </a:endParaRPr>
          </a:p>
        </p:txBody>
      </p:sp>
      <p:sp>
        <p:nvSpPr>
          <p:cNvPr id="35" name="Rechteck 34"/>
          <p:cNvSpPr/>
          <p:nvPr>
            <p:custDataLst>
              <p:tags r:id="rId18"/>
            </p:custDataLst>
          </p:nvPr>
        </p:nvSpPr>
        <p:spPr bwMode="gray">
          <a:xfrm>
            <a:off x="5445125" y="2913063"/>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D60DF709-C8B3-4A6E-8AF9-FB078DDE7A14}" type="datetime'''''''''''''''''''''''''''''''''''''''2'''''''''''''''">
              <a:rPr lang="en-US" sz="1400">
                <a:solidFill>
                  <a:schemeClr val="tx1"/>
                </a:solidFill>
                <a:sym typeface="Arial"/>
              </a:rPr>
              <a:pPr algn="ctr">
                <a:defRPr/>
              </a:pPr>
              <a:t>2</a:t>
            </a:fld>
            <a:endParaRPr lang="de-DE" sz="1400">
              <a:solidFill>
                <a:schemeClr val="tx1"/>
              </a:solidFill>
              <a:sym typeface="Arial"/>
            </a:endParaRPr>
          </a:p>
        </p:txBody>
      </p:sp>
      <p:sp>
        <p:nvSpPr>
          <p:cNvPr id="47" name="Rechteck 46"/>
          <p:cNvSpPr/>
          <p:nvPr>
            <p:custDataLst>
              <p:tags r:id="rId19"/>
            </p:custDataLst>
          </p:nvPr>
        </p:nvSpPr>
        <p:spPr bwMode="auto">
          <a:xfrm>
            <a:off x="44783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76BB5F07-B0D3-4542-B317-4F28FEEDE5BD}" type="datetime'''''''''''''''''''''''''''2''0''''0''''''''''''''''8'''''''''">
              <a:rPr lang="en-US" sz="1400">
                <a:solidFill>
                  <a:schemeClr val="tx1"/>
                </a:solidFill>
                <a:sym typeface="+mn-lt"/>
              </a:rPr>
              <a:pPr algn="ctr">
                <a:defRPr/>
              </a:pPr>
              <a:t>2008</a:t>
            </a:fld>
            <a:endParaRPr lang="de-DE" sz="1400">
              <a:solidFill>
                <a:schemeClr val="tx1"/>
              </a:solidFill>
              <a:sym typeface="+mn-lt"/>
            </a:endParaRPr>
          </a:p>
        </p:txBody>
      </p:sp>
      <p:sp>
        <p:nvSpPr>
          <p:cNvPr id="26" name="Rechteck 25"/>
          <p:cNvSpPr/>
          <p:nvPr>
            <p:custDataLst>
              <p:tags r:id="rId20"/>
            </p:custDataLst>
          </p:nvPr>
        </p:nvSpPr>
        <p:spPr bwMode="gray">
          <a:xfrm>
            <a:off x="4606925" y="2889250"/>
            <a:ext cx="149225" cy="212725"/>
          </a:xfrm>
          <a:prstGeom prst="rect">
            <a:avLst/>
          </a:prstGeom>
          <a:solidFill>
            <a:schemeClr val="folHlink"/>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2D2096C7-4829-4D38-A7BD-E387791EFA90}" type="datetime'''3'''''''''''''''''''''">
              <a:rPr lang="en-US" sz="1400">
                <a:solidFill>
                  <a:schemeClr val="tx1"/>
                </a:solidFill>
                <a:sym typeface="Arial"/>
              </a:rPr>
              <a:pPr algn="ctr">
                <a:defRPr/>
              </a:pPr>
              <a:t>3</a:t>
            </a:fld>
            <a:endParaRPr lang="de-DE" sz="1400">
              <a:solidFill>
                <a:schemeClr val="tx1"/>
              </a:solidFill>
              <a:sym typeface="Arial"/>
            </a:endParaRPr>
          </a:p>
        </p:txBody>
      </p:sp>
      <p:sp>
        <p:nvSpPr>
          <p:cNvPr id="46" name="Rechteck 45"/>
          <p:cNvSpPr/>
          <p:nvPr>
            <p:custDataLst>
              <p:tags r:id="rId21"/>
            </p:custDataLst>
          </p:nvPr>
        </p:nvSpPr>
        <p:spPr bwMode="auto">
          <a:xfrm>
            <a:off x="36401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2656AC6F-3F77-4754-97DD-5E0DC5F310E8}" type="datetime'''''2''''''''''''''''''''''''''''''''''''''''0''0''''''''7'">
              <a:rPr lang="en-US" sz="1400">
                <a:solidFill>
                  <a:schemeClr val="tx1"/>
                </a:solidFill>
                <a:sym typeface="+mn-lt"/>
              </a:rPr>
              <a:pPr algn="ctr">
                <a:defRPr/>
              </a:pPr>
              <a:t>2007</a:t>
            </a:fld>
            <a:endParaRPr lang="de-DE" sz="1400">
              <a:solidFill>
                <a:schemeClr val="tx1"/>
              </a:solidFill>
              <a:sym typeface="+mn-lt"/>
            </a:endParaRPr>
          </a:p>
        </p:txBody>
      </p:sp>
      <p:sp>
        <p:nvSpPr>
          <p:cNvPr id="45" name="Rechteck 44"/>
          <p:cNvSpPr/>
          <p:nvPr>
            <p:custDataLst>
              <p:tags r:id="rId22"/>
            </p:custDataLst>
          </p:nvPr>
        </p:nvSpPr>
        <p:spPr bwMode="auto">
          <a:xfrm>
            <a:off x="28019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7DE2E4DC-2AD8-440D-9E1A-62EA7CCD9AB2}" type="datetime'''''''''''2''''''''''''0''''''''''''0''''''''6'''''''''''''">
              <a:rPr lang="en-US" sz="1400">
                <a:solidFill>
                  <a:schemeClr val="tx1"/>
                </a:solidFill>
                <a:sym typeface="+mn-lt"/>
              </a:rPr>
              <a:pPr algn="ctr">
                <a:defRPr/>
              </a:pPr>
              <a:t>2006</a:t>
            </a:fld>
            <a:endParaRPr lang="de-DE" sz="1400">
              <a:solidFill>
                <a:schemeClr val="tx1"/>
              </a:solidFill>
              <a:sym typeface="+mn-lt"/>
            </a:endParaRPr>
          </a:p>
        </p:txBody>
      </p:sp>
      <p:sp>
        <p:nvSpPr>
          <p:cNvPr id="44" name="Rechteck 43"/>
          <p:cNvSpPr/>
          <p:nvPr>
            <p:custDataLst>
              <p:tags r:id="rId23"/>
            </p:custDataLst>
          </p:nvPr>
        </p:nvSpPr>
        <p:spPr bwMode="auto">
          <a:xfrm>
            <a:off x="19637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0FD651D-8488-4CA7-93FE-061201CF750F}" type="datetime'''''''''2''''''''0''''''''''''''''''''''''''0''''''''''''5'">
              <a:rPr lang="en-US" sz="1400">
                <a:solidFill>
                  <a:schemeClr val="tx1"/>
                </a:solidFill>
                <a:sym typeface="+mn-lt"/>
              </a:rPr>
              <a:pPr algn="ctr">
                <a:defRPr/>
              </a:pPr>
              <a:t>2005</a:t>
            </a:fld>
            <a:endParaRPr lang="de-DE" sz="1400">
              <a:solidFill>
                <a:schemeClr val="tx1"/>
              </a:solidFill>
              <a:sym typeface="+mn-lt"/>
            </a:endParaRPr>
          </a:p>
        </p:txBody>
      </p:sp>
      <p:sp>
        <p:nvSpPr>
          <p:cNvPr id="36" name="Rechteck 35"/>
          <p:cNvSpPr/>
          <p:nvPr>
            <p:custDataLst>
              <p:tags r:id="rId24"/>
            </p:custDataLst>
          </p:nvPr>
        </p:nvSpPr>
        <p:spPr bwMode="auto">
          <a:xfrm>
            <a:off x="4191000" y="1801813"/>
            <a:ext cx="250825" cy="187325"/>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Rechteck 36"/>
          <p:cNvSpPr/>
          <p:nvPr>
            <p:custDataLst>
              <p:tags r:id="rId25"/>
            </p:custDataLst>
          </p:nvPr>
        </p:nvSpPr>
        <p:spPr bwMode="auto">
          <a:xfrm>
            <a:off x="4191000" y="2065338"/>
            <a:ext cx="250825" cy="187325"/>
          </a:xfrm>
          <a:prstGeom prst="rect">
            <a:avLst/>
          </a:prstGeom>
          <a:solidFill>
            <a:schemeClr va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p:custDataLst>
              <p:tags r:id="rId26"/>
            </p:custDataLst>
          </p:nvPr>
        </p:nvSpPr>
        <p:spPr bwMode="auto">
          <a:xfrm>
            <a:off x="4492625" y="1797050"/>
            <a:ext cx="1774825"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F3EBADBE-7089-4B4E-8560-94A66D215131}" type="datetime'''''M''''iddle'' E''ast'' ''a''nd'' ''A''f''r''ic''''''''''a'">
              <a:rPr lang="en-US" sz="1400">
                <a:solidFill>
                  <a:schemeClr val="tx1"/>
                </a:solidFill>
              </a:rPr>
              <a:pPr>
                <a:defRPr/>
              </a:pPr>
              <a:t>Middle East and Africa</a:t>
            </a:fld>
            <a:endParaRPr lang="de-DE" sz="1400">
              <a:solidFill>
                <a:schemeClr val="tx1"/>
              </a:solidFill>
              <a:sym typeface="+mn-lt"/>
            </a:endParaRPr>
          </a:p>
        </p:txBody>
      </p:sp>
      <p:sp>
        <p:nvSpPr>
          <p:cNvPr id="8" name="Rechteck 7"/>
          <p:cNvSpPr/>
          <p:nvPr>
            <p:custDataLst>
              <p:tags r:id="rId27"/>
            </p:custDataLst>
          </p:nvPr>
        </p:nvSpPr>
        <p:spPr bwMode="auto">
          <a:xfrm>
            <a:off x="4492625" y="2060575"/>
            <a:ext cx="1074738"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EF46C14B-056C-4A14-9061-9E1FE67189AA}" type="datetime'''''R''''es''t'''' ''''''o''f Wor''''''''''''''l''''''d'''''">
              <a:rPr lang="en-US" sz="1400">
                <a:solidFill>
                  <a:schemeClr val="tx1"/>
                </a:solidFill>
              </a:rPr>
              <a:pPr>
                <a:defRPr/>
              </a:pPr>
              <a:t>Rest of World</a:t>
            </a:fld>
            <a:endParaRPr lang="de-DE" sz="1400">
              <a:solidFill>
                <a:schemeClr val="tx1"/>
              </a:solidFill>
              <a:sym typeface="Arial"/>
            </a:endParaRPr>
          </a:p>
        </p:txBody>
      </p:sp>
      <p:sp>
        <p:nvSpPr>
          <p:cNvPr id="67640" name="Text Box 28"/>
          <p:cNvSpPr txBox="1">
            <a:spLocks noChangeArrowheads="1"/>
          </p:cNvSpPr>
          <p:nvPr/>
        </p:nvSpPr>
        <p:spPr bwMode="auto">
          <a:xfrm>
            <a:off x="304800" y="6318250"/>
            <a:ext cx="4076700" cy="153988"/>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a:t>Source: UNEP Global Trends in Renewable Energy Investments (2013).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36" name="Object 2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42" name="think-cell Folie" r:id="rId29" imgW="360" imgH="360" progId="">
                  <p:embed/>
                </p:oleObj>
              </mc:Choice>
              <mc:Fallback>
                <p:oleObj name="think-cell Folie" r:id="rId29" imgW="360" imgH="360" progId="">
                  <p:embed/>
                  <p:pic>
                    <p:nvPicPr>
                      <p:cNvPr id="0" name="Picture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de-DE" sz="1400">
              <a:sym typeface="+mn-lt"/>
            </a:endParaRPr>
          </a:p>
        </p:txBody>
      </p:sp>
      <p:sp>
        <p:nvSpPr>
          <p:cNvPr id="68639" name="Line 7"/>
          <p:cNvSpPr>
            <a:spLocks noChangeShapeType="1"/>
          </p:cNvSpPr>
          <p:nvPr/>
        </p:nvSpPr>
        <p:spPr bwMode="auto">
          <a:xfrm>
            <a:off x="900113" y="788988"/>
            <a:ext cx="7559675" cy="0"/>
          </a:xfrm>
          <a:prstGeom prst="line">
            <a:avLst/>
          </a:prstGeom>
          <a:noFill/>
          <a:ln w="19050">
            <a:solidFill>
              <a:schemeClr val="accent1"/>
            </a:solidFill>
            <a:round/>
            <a:headEnd/>
            <a:tailEnd/>
          </a:ln>
        </p:spPr>
        <p:txBody>
          <a:bodyPr wrap="none" lIns="0" tIns="0" rIns="0" bIns="0" anchor="ctr"/>
          <a:lstStyle/>
          <a:p>
            <a:endParaRPr lang="nl-NL"/>
          </a:p>
        </p:txBody>
      </p:sp>
      <p:sp>
        <p:nvSpPr>
          <p:cNvPr id="68640" name="Text Box 10"/>
          <p:cNvSpPr txBox="1">
            <a:spLocks noChangeArrowheads="1"/>
          </p:cNvSpPr>
          <p:nvPr/>
        </p:nvSpPr>
        <p:spPr bwMode="auto">
          <a:xfrm>
            <a:off x="900113" y="476250"/>
            <a:ext cx="7200900" cy="339725"/>
          </a:xfrm>
          <a:prstGeom prst="rect">
            <a:avLst/>
          </a:prstGeom>
          <a:noFill/>
          <a:ln w="9525" algn="ctr">
            <a:noFill/>
            <a:miter lim="800000"/>
            <a:headEnd/>
            <a:tailEnd/>
          </a:ln>
        </p:spPr>
        <p:txBody>
          <a:bodyPr lIns="0" tIns="0" rIns="0" bIns="0">
            <a:spAutoFit/>
          </a:bodyPr>
          <a:lstStyle/>
          <a:p>
            <a:pPr>
              <a:spcBef>
                <a:spcPct val="50000"/>
              </a:spcBef>
            </a:pPr>
            <a:r>
              <a:rPr lang="en-US" sz="2200" b="1"/>
              <a:t>Trends in Wind Installed Capacity</a:t>
            </a:r>
          </a:p>
        </p:txBody>
      </p:sp>
      <p:graphicFrame>
        <p:nvGraphicFramePr>
          <p:cNvPr id="68637" name="Object 29"/>
          <p:cNvGraphicFramePr>
            <a:graphicFrameLocks/>
          </p:cNvGraphicFramePr>
          <p:nvPr>
            <p:custDataLst>
              <p:tags r:id="rId4"/>
            </p:custDataLst>
          </p:nvPr>
        </p:nvGraphicFramePr>
        <p:xfrm>
          <a:off x="723900" y="1638300"/>
          <a:ext cx="7400925" cy="3067050"/>
        </p:xfrm>
        <a:graphic>
          <a:graphicData uri="http://schemas.openxmlformats.org/presentationml/2006/ole">
            <mc:AlternateContent xmlns:mc="http://schemas.openxmlformats.org/markup-compatibility/2006">
              <mc:Choice xmlns:v="urn:schemas-microsoft-com:vml" Requires="v">
                <p:oleObj spid="_x0000_s68643" name="Diagramm" r:id="rId31" imgW="7400976" imgH="3067185" progId="MSGraph.Chart.8">
                  <p:embed followColorScheme="full"/>
                </p:oleObj>
              </mc:Choice>
              <mc:Fallback>
                <p:oleObj name="Diagramm" r:id="rId31" imgW="7400976" imgH="3067185" progId="MSGraph.Chart.8">
                  <p:embed followColorScheme="full"/>
                  <p:pic>
                    <p:nvPicPr>
                      <p:cNvPr id="0" name="Picture 31"/>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3900" y="1638300"/>
                        <a:ext cx="7400925" cy="306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hteck 22"/>
          <p:cNvSpPr/>
          <p:nvPr>
            <p:custDataLst>
              <p:tags r:id="rId5"/>
            </p:custDataLst>
          </p:nvPr>
        </p:nvSpPr>
        <p:spPr bwMode="auto">
          <a:xfrm>
            <a:off x="755015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BC45475-4D50-4FE9-88FF-739FF9302058}" type="datetime'''''''20''''''''''''''''''''''''''''''''''''''''''1''''''2'">
              <a:rPr lang="en-US" sz="1400">
                <a:solidFill>
                  <a:schemeClr val="tx1"/>
                </a:solidFill>
              </a:rPr>
              <a:pPr algn="ctr">
                <a:defRPr/>
              </a:pPr>
              <a:t>2012</a:t>
            </a:fld>
            <a:endParaRPr lang="de-DE" sz="1400">
              <a:solidFill>
                <a:schemeClr val="tx1"/>
              </a:solidFill>
              <a:sym typeface="Arial"/>
            </a:endParaRPr>
          </a:p>
        </p:txBody>
      </p:sp>
      <p:sp>
        <p:nvSpPr>
          <p:cNvPr id="24" name="Rechteck 23"/>
          <p:cNvSpPr/>
          <p:nvPr>
            <p:custDataLst>
              <p:tags r:id="rId6"/>
            </p:custDataLst>
          </p:nvPr>
        </p:nvSpPr>
        <p:spPr bwMode="auto">
          <a:xfrm>
            <a:off x="6454775"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231F2B7F-EBB9-4E61-94A1-704D7975D1FD}" type="datetime'''''''''2''''''''''''''''''''''''''''0''''1''''''''0'''''''''">
              <a:rPr lang="en-US" sz="1400">
                <a:solidFill>
                  <a:schemeClr val="tx1"/>
                </a:solidFill>
                <a:sym typeface="Arial"/>
              </a:rPr>
              <a:pPr algn="ctr">
                <a:defRPr/>
              </a:pPr>
              <a:t>2010</a:t>
            </a:fld>
            <a:endParaRPr lang="de-DE" sz="1400">
              <a:solidFill>
                <a:schemeClr val="tx1"/>
              </a:solidFill>
              <a:sym typeface="Arial"/>
            </a:endParaRPr>
          </a:p>
        </p:txBody>
      </p:sp>
      <p:sp>
        <p:nvSpPr>
          <p:cNvPr id="25" name="Rechteck 24"/>
          <p:cNvSpPr/>
          <p:nvPr>
            <p:custDataLst>
              <p:tags r:id="rId7"/>
            </p:custDataLst>
          </p:nvPr>
        </p:nvSpPr>
        <p:spPr bwMode="auto">
          <a:xfrm>
            <a:off x="7002463"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20F75F21-38E3-42B4-9061-C815A2B8AEC8}" type="datetime'''''''''''''''''''''2''0''1''1'''''''''''''''''">
              <a:rPr lang="en-US" sz="1400">
                <a:solidFill>
                  <a:schemeClr val="tx1"/>
                </a:solidFill>
                <a:sym typeface="Arial"/>
              </a:rPr>
              <a:pPr algn="ctr">
                <a:defRPr/>
              </a:pPr>
              <a:t>2011</a:t>
            </a:fld>
            <a:endParaRPr lang="de-DE" sz="1400">
              <a:solidFill>
                <a:schemeClr val="tx1"/>
              </a:solidFill>
              <a:sym typeface="Arial"/>
            </a:endParaRPr>
          </a:p>
        </p:txBody>
      </p:sp>
      <p:sp useBgFill="1">
        <p:nvSpPr>
          <p:cNvPr id="30" name="Rechteck 29"/>
          <p:cNvSpPr/>
          <p:nvPr>
            <p:custDataLst>
              <p:tags r:id="rId8"/>
            </p:custDataLst>
          </p:nvPr>
        </p:nvSpPr>
        <p:spPr bwMode="gray">
          <a:xfrm>
            <a:off x="6861175" y="3375025"/>
            <a:ext cx="690563" cy="212725"/>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75EDF74D-70EB-4B2C-B966-669CFD3381B0}" type="datetime'''23''''''7''''''''.''''''''''''''''''''''''11''''''6'''''''''">
              <a:rPr lang="en-US" sz="1400">
                <a:solidFill>
                  <a:schemeClr val="tx1"/>
                </a:solidFill>
                <a:sym typeface="+mn-lt"/>
              </a:rPr>
              <a:pPr algn="ctr">
                <a:defRPr/>
              </a:pPr>
              <a:t>237.116</a:t>
            </a:fld>
            <a:endParaRPr lang="de-DE" sz="1400">
              <a:solidFill>
                <a:schemeClr val="tx1"/>
              </a:solidFill>
              <a:sym typeface="+mn-lt"/>
            </a:endParaRPr>
          </a:p>
        </p:txBody>
      </p:sp>
      <p:sp>
        <p:nvSpPr>
          <p:cNvPr id="41" name="Rechteck 40"/>
          <p:cNvSpPr/>
          <p:nvPr>
            <p:custDataLst>
              <p:tags r:id="rId9"/>
            </p:custDataLst>
          </p:nvPr>
        </p:nvSpPr>
        <p:spPr bwMode="gray">
          <a:xfrm>
            <a:off x="7032625" y="2241550"/>
            <a:ext cx="346075" cy="212725"/>
          </a:xfrm>
          <a:prstGeom prst="rect">
            <a:avLst/>
          </a:prstGeom>
          <a:solidFill>
            <a:schemeClr val="accent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DDC0C68A-4417-4CCA-B789-46DF401525FB}" type="datetime'''''''''9''''''''1''''''''''''''''''''''''''''''''''''9'''''">
              <a:rPr lang="en-US" sz="1400">
                <a:solidFill>
                  <a:schemeClr val="tx1"/>
                </a:solidFill>
                <a:sym typeface="Arial"/>
              </a:rPr>
              <a:pPr algn="ctr">
                <a:defRPr/>
              </a:pPr>
              <a:t>919</a:t>
            </a:fld>
            <a:endParaRPr lang="de-DE" sz="1400">
              <a:solidFill>
                <a:schemeClr val="tx1"/>
              </a:solidFill>
              <a:sym typeface="Arial"/>
            </a:endParaRPr>
          </a:p>
        </p:txBody>
      </p:sp>
      <p:sp>
        <p:nvSpPr>
          <p:cNvPr id="39" name="Rechteck 38"/>
          <p:cNvSpPr/>
          <p:nvPr>
            <p:custDataLst>
              <p:tags r:id="rId10"/>
            </p:custDataLst>
          </p:nvPr>
        </p:nvSpPr>
        <p:spPr bwMode="auto">
          <a:xfrm>
            <a:off x="757238" y="1393825"/>
            <a:ext cx="315912"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defRPr/>
            </a:pPr>
            <a:r>
              <a:rPr lang="en-US" sz="1400" dirty="0">
                <a:solidFill>
                  <a:schemeClr val="tx1"/>
                </a:solidFill>
                <a:sym typeface="+mn-lt"/>
              </a:rPr>
              <a:t>MW</a:t>
            </a:r>
            <a:endParaRPr lang="de-DE" sz="1400" dirty="0">
              <a:solidFill>
                <a:schemeClr val="tx1"/>
              </a:solidFill>
              <a:sym typeface="+mn-lt"/>
            </a:endParaRPr>
          </a:p>
        </p:txBody>
      </p:sp>
      <p:sp>
        <p:nvSpPr>
          <p:cNvPr id="15" name="Rechteck 14"/>
          <p:cNvSpPr/>
          <p:nvPr>
            <p:custDataLst>
              <p:tags r:id="rId11"/>
            </p:custDataLst>
          </p:nvPr>
        </p:nvSpPr>
        <p:spPr bwMode="auto">
          <a:xfrm>
            <a:off x="316865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7110138D-A898-4C32-B08B-5D2740C5CE70}" type="datetime'''''''''''''''''20''0''''''''''''''''''''''''4'''''''''''''''">
              <a:rPr lang="en-US" sz="1400">
                <a:solidFill>
                  <a:schemeClr val="tx1"/>
                </a:solidFill>
                <a:sym typeface="Arial"/>
              </a:rPr>
              <a:pPr algn="ctr">
                <a:defRPr/>
              </a:pPr>
              <a:t>2004</a:t>
            </a:fld>
            <a:endParaRPr lang="de-DE" sz="1400">
              <a:solidFill>
                <a:schemeClr val="tx1"/>
              </a:solidFill>
              <a:sym typeface="Arial"/>
            </a:endParaRPr>
          </a:p>
        </p:txBody>
      </p:sp>
      <p:sp>
        <p:nvSpPr>
          <p:cNvPr id="16" name="Rechteck 15"/>
          <p:cNvSpPr/>
          <p:nvPr>
            <p:custDataLst>
              <p:tags r:id="rId12"/>
            </p:custDataLst>
          </p:nvPr>
        </p:nvSpPr>
        <p:spPr bwMode="auto">
          <a:xfrm>
            <a:off x="37163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2FC8F74-EDF7-4692-AFB5-EA3DD57A485C}" type="datetime'''''''''2''''''''0''''''''''''''''''''''''''0''''''''''''5'">
              <a:rPr lang="en-US" sz="1400">
                <a:solidFill>
                  <a:schemeClr val="tx1"/>
                </a:solidFill>
                <a:sym typeface="Arial"/>
              </a:rPr>
              <a:pPr algn="ctr">
                <a:defRPr/>
              </a:pPr>
              <a:t>2005</a:t>
            </a:fld>
            <a:endParaRPr lang="de-DE" sz="1400">
              <a:solidFill>
                <a:schemeClr val="tx1"/>
              </a:solidFill>
              <a:sym typeface="Arial"/>
            </a:endParaRPr>
          </a:p>
        </p:txBody>
      </p:sp>
      <p:sp>
        <p:nvSpPr>
          <p:cNvPr id="17" name="Rechteck 16"/>
          <p:cNvSpPr/>
          <p:nvPr>
            <p:custDataLst>
              <p:tags r:id="rId13"/>
            </p:custDataLst>
          </p:nvPr>
        </p:nvSpPr>
        <p:spPr bwMode="auto">
          <a:xfrm>
            <a:off x="4264025"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B0943C30-DD14-4566-899E-44BD99BE9F16}" type="datetime'''''''''''2''''''''''''0''''''''''''0''''''''6'''''''''''''">
              <a:rPr lang="en-US" sz="1400">
                <a:solidFill>
                  <a:schemeClr val="tx1"/>
                </a:solidFill>
                <a:sym typeface="Arial"/>
              </a:rPr>
              <a:pPr algn="ctr">
                <a:defRPr/>
              </a:pPr>
              <a:t>2006</a:t>
            </a:fld>
            <a:endParaRPr lang="de-DE" sz="1400">
              <a:solidFill>
                <a:schemeClr val="tx1"/>
              </a:solidFill>
              <a:sym typeface="Arial"/>
            </a:endParaRPr>
          </a:p>
        </p:txBody>
      </p:sp>
      <p:sp>
        <p:nvSpPr>
          <p:cNvPr id="20" name="Rechteck 19"/>
          <p:cNvSpPr/>
          <p:nvPr>
            <p:custDataLst>
              <p:tags r:id="rId14"/>
            </p:custDataLst>
          </p:nvPr>
        </p:nvSpPr>
        <p:spPr bwMode="auto">
          <a:xfrm>
            <a:off x="4811713"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3F728590-1A31-4D86-82A8-BE191C5F0817}" type="datetime'''''2''''''''''''''''''''''''''''''''''''''''0''0''''''''7'">
              <a:rPr lang="en-US" sz="1400">
                <a:solidFill>
                  <a:schemeClr val="tx1"/>
                </a:solidFill>
                <a:sym typeface="Arial"/>
              </a:rPr>
              <a:pPr algn="ctr">
                <a:defRPr/>
              </a:pPr>
              <a:t>2007</a:t>
            </a:fld>
            <a:endParaRPr lang="de-DE" sz="1400">
              <a:solidFill>
                <a:schemeClr val="tx1"/>
              </a:solidFill>
              <a:sym typeface="Arial"/>
            </a:endParaRPr>
          </a:p>
        </p:txBody>
      </p:sp>
      <p:sp>
        <p:nvSpPr>
          <p:cNvPr id="21" name="Rechteck 20"/>
          <p:cNvSpPr/>
          <p:nvPr>
            <p:custDataLst>
              <p:tags r:id="rId15"/>
            </p:custDataLst>
          </p:nvPr>
        </p:nvSpPr>
        <p:spPr bwMode="auto">
          <a:xfrm>
            <a:off x="535940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3E101DDC-542C-4D83-A436-09A0AA1641B0}" type="datetime'''''''''''''''''''''''''''2''0''''0''''''''''''''''8'''''''''">
              <a:rPr lang="en-US" sz="1400">
                <a:solidFill>
                  <a:schemeClr val="tx1"/>
                </a:solidFill>
                <a:sym typeface="Arial"/>
              </a:rPr>
              <a:pPr algn="ctr">
                <a:defRPr/>
              </a:pPr>
              <a:t>2008</a:t>
            </a:fld>
            <a:endParaRPr lang="de-DE" sz="1400">
              <a:solidFill>
                <a:schemeClr val="tx1"/>
              </a:solidFill>
              <a:sym typeface="Arial"/>
            </a:endParaRPr>
          </a:p>
        </p:txBody>
      </p:sp>
      <p:sp>
        <p:nvSpPr>
          <p:cNvPr id="22" name="Rechteck 21"/>
          <p:cNvSpPr/>
          <p:nvPr>
            <p:custDataLst>
              <p:tags r:id="rId16"/>
            </p:custDataLst>
          </p:nvPr>
        </p:nvSpPr>
        <p:spPr bwMode="auto">
          <a:xfrm>
            <a:off x="590708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BE7ACC3-18BE-459A-BADC-E2AF421BD639}" type="datetime'''''''''''''''''''''2''''0''''''''''0''''9'''''''''''''''''">
              <a:rPr lang="en-US" sz="1400">
                <a:solidFill>
                  <a:schemeClr val="tx1"/>
                </a:solidFill>
                <a:sym typeface="Arial"/>
              </a:rPr>
              <a:pPr algn="ctr">
                <a:defRPr/>
              </a:pPr>
              <a:t>2009</a:t>
            </a:fld>
            <a:endParaRPr lang="de-DE" sz="1400">
              <a:solidFill>
                <a:schemeClr val="tx1"/>
              </a:solidFill>
              <a:sym typeface="Arial"/>
            </a:endParaRPr>
          </a:p>
        </p:txBody>
      </p:sp>
      <p:sp>
        <p:nvSpPr>
          <p:cNvPr id="3" name="Rechteck 2"/>
          <p:cNvSpPr/>
          <p:nvPr>
            <p:custDataLst>
              <p:tags r:id="rId17"/>
            </p:custDataLst>
          </p:nvPr>
        </p:nvSpPr>
        <p:spPr bwMode="auto">
          <a:xfrm>
            <a:off x="97790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F3459F88-2D86-45AF-A559-415CB1F5BAB8}" type="datetime'''20''''''''''''''''''''''''0''''''''''0'''''''''''''''''''''">
              <a:rPr lang="en-US" sz="1400">
                <a:solidFill>
                  <a:schemeClr val="tx1"/>
                </a:solidFill>
              </a:rPr>
              <a:pPr algn="ctr">
                <a:defRPr/>
              </a:pPr>
              <a:t>2000</a:t>
            </a:fld>
            <a:endParaRPr lang="de-DE" sz="1400">
              <a:solidFill>
                <a:schemeClr val="tx1"/>
              </a:solidFill>
              <a:sym typeface="+mn-lt"/>
            </a:endParaRPr>
          </a:p>
        </p:txBody>
      </p:sp>
      <p:sp>
        <p:nvSpPr>
          <p:cNvPr id="4" name="Rechteck 3"/>
          <p:cNvSpPr/>
          <p:nvPr>
            <p:custDataLst>
              <p:tags r:id="rId18"/>
            </p:custDataLst>
          </p:nvPr>
        </p:nvSpPr>
        <p:spPr bwMode="auto">
          <a:xfrm>
            <a:off x="152558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D5BC1075-9798-4ACB-AC35-1D89FE8B1DBA}" type="datetime'''''''''''2''''''''''''''''''0''''''''''''''''''0''1'''''">
              <a:rPr lang="en-US" sz="1400">
                <a:solidFill>
                  <a:schemeClr val="tx1"/>
                </a:solidFill>
              </a:rPr>
              <a:pPr algn="ctr">
                <a:defRPr/>
              </a:pPr>
              <a:t>2001</a:t>
            </a:fld>
            <a:endParaRPr lang="de-DE" sz="1400">
              <a:solidFill>
                <a:schemeClr val="tx1"/>
              </a:solidFill>
              <a:sym typeface="+mn-lt"/>
            </a:endParaRPr>
          </a:p>
        </p:txBody>
      </p:sp>
      <p:sp>
        <p:nvSpPr>
          <p:cNvPr id="5" name="Rechteck 4"/>
          <p:cNvSpPr/>
          <p:nvPr>
            <p:custDataLst>
              <p:tags r:id="rId19"/>
            </p:custDataLst>
          </p:nvPr>
        </p:nvSpPr>
        <p:spPr bwMode="auto">
          <a:xfrm>
            <a:off x="2073275"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1C21CD8B-8268-4401-9DB0-A0E36774DFC4}" type="datetime'''''''''''''''''''2''''''''''''0''''''''''''''''02'">
              <a:rPr lang="en-US" sz="1400">
                <a:solidFill>
                  <a:schemeClr val="tx1"/>
                </a:solidFill>
              </a:rPr>
              <a:pPr algn="ctr">
                <a:defRPr/>
              </a:pPr>
              <a:t>2002</a:t>
            </a:fld>
            <a:endParaRPr lang="de-DE" sz="1400">
              <a:solidFill>
                <a:schemeClr val="tx1"/>
              </a:solidFill>
              <a:sym typeface="+mn-lt"/>
            </a:endParaRPr>
          </a:p>
        </p:txBody>
      </p:sp>
      <p:sp>
        <p:nvSpPr>
          <p:cNvPr id="14" name="Rechteck 13"/>
          <p:cNvSpPr/>
          <p:nvPr>
            <p:custDataLst>
              <p:tags r:id="rId20"/>
            </p:custDataLst>
          </p:nvPr>
        </p:nvSpPr>
        <p:spPr bwMode="auto">
          <a:xfrm>
            <a:off x="2620963"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C06D44A7-E7F5-4E8B-89D2-464D4601119E}" type="datetime'''20''''''''''''''''''''''''''''''0''''''''''''3'''''''">
              <a:rPr lang="en-US" sz="1400">
                <a:solidFill>
                  <a:schemeClr val="tx1"/>
                </a:solidFill>
                <a:sym typeface="Arial"/>
              </a:rPr>
              <a:pPr algn="ctr">
                <a:defRPr/>
              </a:pPr>
              <a:t>2003</a:t>
            </a:fld>
            <a:endParaRPr lang="de-DE" sz="1400">
              <a:solidFill>
                <a:schemeClr val="tx1"/>
              </a:solidFill>
              <a:sym typeface="Arial"/>
            </a:endParaRPr>
          </a:p>
        </p:txBody>
      </p:sp>
      <p:sp useBgFill="1">
        <p:nvSpPr>
          <p:cNvPr id="33" name="Rechteck 32"/>
          <p:cNvSpPr/>
          <p:nvPr>
            <p:custDataLst>
              <p:tags r:id="rId21"/>
            </p:custDataLst>
          </p:nvPr>
        </p:nvSpPr>
        <p:spPr bwMode="gray">
          <a:xfrm>
            <a:off x="7408863" y="3165475"/>
            <a:ext cx="690562" cy="212725"/>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31D21FD6-22A1-4C0B-A61E-E121D2BCABC3}" type="datetime'2''8''''1''''''''''''''''.''''''''''40''''''''9'''''''''''''">
              <a:rPr lang="en-US" sz="1400">
                <a:solidFill>
                  <a:schemeClr val="tx1"/>
                </a:solidFill>
                <a:sym typeface="Arial"/>
              </a:rPr>
              <a:pPr algn="ctr">
                <a:defRPr/>
              </a:pPr>
              <a:t>281.409</a:t>
            </a:fld>
            <a:endParaRPr lang="de-DE" sz="1400">
              <a:solidFill>
                <a:schemeClr val="tx1"/>
              </a:solidFill>
              <a:sym typeface="Arial"/>
            </a:endParaRPr>
          </a:p>
        </p:txBody>
      </p:sp>
      <p:sp>
        <p:nvSpPr>
          <p:cNvPr id="42" name="Rechteck 41"/>
          <p:cNvSpPr/>
          <p:nvPr>
            <p:custDataLst>
              <p:tags r:id="rId22"/>
            </p:custDataLst>
          </p:nvPr>
        </p:nvSpPr>
        <p:spPr bwMode="gray">
          <a:xfrm>
            <a:off x="7507288" y="1822450"/>
            <a:ext cx="493712" cy="212725"/>
          </a:xfrm>
          <a:prstGeom prst="rect">
            <a:avLst/>
          </a:prstGeom>
          <a:solidFill>
            <a:schemeClr val="accent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7B0F0E9A-48D6-4D46-AEA1-9E7E1896612A}" type="datetime'''''1''''.''''''''0''''''''2''''''1'''''''''''''''''''''''''">
              <a:rPr lang="en-US" sz="1400">
                <a:solidFill>
                  <a:schemeClr val="tx1"/>
                </a:solidFill>
                <a:sym typeface="+mn-lt"/>
              </a:rPr>
              <a:pPr algn="ctr">
                <a:defRPr/>
              </a:pPr>
              <a:t>1.021</a:t>
            </a:fld>
            <a:endParaRPr lang="de-DE" sz="1400">
              <a:solidFill>
                <a:schemeClr val="tx1"/>
              </a:solidFill>
              <a:sym typeface="+mn-lt"/>
            </a:endParaRPr>
          </a:p>
        </p:txBody>
      </p:sp>
      <p:sp>
        <p:nvSpPr>
          <p:cNvPr id="37" name="Rechteck 36"/>
          <p:cNvSpPr/>
          <p:nvPr>
            <p:custDataLst>
              <p:tags r:id="rId23"/>
            </p:custDataLst>
          </p:nvPr>
        </p:nvSpPr>
        <p:spPr bwMode="auto">
          <a:xfrm>
            <a:off x="4983163" y="2065338"/>
            <a:ext cx="250825" cy="187325"/>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Rechteck 35"/>
          <p:cNvSpPr/>
          <p:nvPr>
            <p:custDataLst>
              <p:tags r:id="rId24"/>
            </p:custDataLst>
          </p:nvPr>
        </p:nvSpPr>
        <p:spPr bwMode="auto">
          <a:xfrm>
            <a:off x="4983163" y="1801813"/>
            <a:ext cx="250825" cy="18732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p:custDataLst>
              <p:tags r:id="rId25"/>
            </p:custDataLst>
          </p:nvPr>
        </p:nvSpPr>
        <p:spPr bwMode="auto">
          <a:xfrm>
            <a:off x="5284788" y="1797050"/>
            <a:ext cx="454025"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AF9FC0E2-7165-427A-B950-25370BD13498}" type="datetime'''''''''''Af''''''''''r''''''''ic''''''''''a'''''''''''">
              <a:rPr lang="en-US" sz="1400">
                <a:solidFill>
                  <a:schemeClr val="tx1"/>
                </a:solidFill>
              </a:rPr>
              <a:pPr>
                <a:defRPr/>
              </a:pPr>
              <a:t>Africa</a:t>
            </a:fld>
            <a:endParaRPr lang="de-DE" sz="1400">
              <a:solidFill>
                <a:schemeClr val="tx1"/>
              </a:solidFill>
              <a:sym typeface="+mn-lt"/>
            </a:endParaRPr>
          </a:p>
        </p:txBody>
      </p:sp>
      <p:sp>
        <p:nvSpPr>
          <p:cNvPr id="8" name="Rechteck 7"/>
          <p:cNvSpPr/>
          <p:nvPr>
            <p:custDataLst>
              <p:tags r:id="rId26"/>
            </p:custDataLst>
          </p:nvPr>
        </p:nvSpPr>
        <p:spPr bwMode="auto">
          <a:xfrm>
            <a:off x="5284788" y="2060575"/>
            <a:ext cx="1074737"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EF46C14B-056C-4A14-9061-9E1FE67189AA}" type="datetime'''''R''''es''t'''' ''''''o''f Wor''''''''''''''l''''''d'''''">
              <a:rPr lang="en-US" sz="1400">
                <a:solidFill>
                  <a:schemeClr val="tx1"/>
                </a:solidFill>
              </a:rPr>
              <a:pPr>
                <a:defRPr/>
              </a:pPr>
              <a:t>Rest of World</a:t>
            </a:fld>
            <a:endParaRPr lang="de-DE" sz="1400">
              <a:solidFill>
                <a:schemeClr val="tx1"/>
              </a:solidFill>
              <a:sym typeface="Arial"/>
            </a:endParaRPr>
          </a:p>
        </p:txBody>
      </p:sp>
      <p:sp>
        <p:nvSpPr>
          <p:cNvPr id="68663" name="Text Box 28"/>
          <p:cNvSpPr txBox="1">
            <a:spLocks noChangeArrowheads="1"/>
          </p:cNvSpPr>
          <p:nvPr/>
        </p:nvSpPr>
        <p:spPr bwMode="auto">
          <a:xfrm>
            <a:off x="304800" y="6318250"/>
            <a:ext cx="2590800" cy="153988"/>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a:t>Source: Global Wind Statistics  2012 (GWEC)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60" name="Object 2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6" name="think-cell Folie" r:id="rId35" imgW="360" imgH="360" progId="">
                  <p:embed/>
                </p:oleObj>
              </mc:Choice>
              <mc:Fallback>
                <p:oleObj name="think-cell Folie" r:id="rId35" imgW="360" imgH="360" progId="">
                  <p:embed/>
                  <p:pic>
                    <p:nvPicPr>
                      <p:cNvPr id="0" name="Picture 3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de-DE" sz="1400">
              <a:sym typeface="+mn-lt"/>
            </a:endParaRPr>
          </a:p>
        </p:txBody>
      </p:sp>
      <p:sp>
        <p:nvSpPr>
          <p:cNvPr id="69663" name="Line 7"/>
          <p:cNvSpPr>
            <a:spLocks noChangeShapeType="1"/>
          </p:cNvSpPr>
          <p:nvPr/>
        </p:nvSpPr>
        <p:spPr bwMode="auto">
          <a:xfrm>
            <a:off x="900113" y="788988"/>
            <a:ext cx="7559675" cy="0"/>
          </a:xfrm>
          <a:prstGeom prst="line">
            <a:avLst/>
          </a:prstGeom>
          <a:noFill/>
          <a:ln w="19050">
            <a:solidFill>
              <a:schemeClr val="accent1"/>
            </a:solidFill>
            <a:round/>
            <a:headEnd/>
            <a:tailEnd/>
          </a:ln>
        </p:spPr>
        <p:txBody>
          <a:bodyPr wrap="none" lIns="0" tIns="0" rIns="0" bIns="0" anchor="ctr"/>
          <a:lstStyle/>
          <a:p>
            <a:endParaRPr lang="nl-NL"/>
          </a:p>
        </p:txBody>
      </p:sp>
      <p:sp>
        <p:nvSpPr>
          <p:cNvPr id="69664" name="Text Box 10"/>
          <p:cNvSpPr txBox="1">
            <a:spLocks noChangeArrowheads="1"/>
          </p:cNvSpPr>
          <p:nvPr/>
        </p:nvSpPr>
        <p:spPr bwMode="auto">
          <a:xfrm>
            <a:off x="900113" y="476250"/>
            <a:ext cx="7200900" cy="339725"/>
          </a:xfrm>
          <a:prstGeom prst="rect">
            <a:avLst/>
          </a:prstGeom>
          <a:noFill/>
          <a:ln w="9525" algn="ctr">
            <a:noFill/>
            <a:miter lim="800000"/>
            <a:headEnd/>
            <a:tailEnd/>
          </a:ln>
        </p:spPr>
        <p:txBody>
          <a:bodyPr lIns="0" tIns="0" rIns="0" bIns="0">
            <a:spAutoFit/>
          </a:bodyPr>
          <a:lstStyle/>
          <a:p>
            <a:pPr>
              <a:spcBef>
                <a:spcPct val="50000"/>
              </a:spcBef>
            </a:pPr>
            <a:r>
              <a:rPr lang="en-US" sz="2200" b="1"/>
              <a:t>Trends in Solar Installed Capacity</a:t>
            </a:r>
          </a:p>
        </p:txBody>
      </p:sp>
      <p:graphicFrame>
        <p:nvGraphicFramePr>
          <p:cNvPr id="69661" name="Object 29"/>
          <p:cNvGraphicFramePr>
            <a:graphicFrameLocks/>
          </p:cNvGraphicFramePr>
          <p:nvPr>
            <p:custDataLst>
              <p:tags r:id="rId4"/>
            </p:custDataLst>
          </p:nvPr>
        </p:nvGraphicFramePr>
        <p:xfrm>
          <a:off x="723900" y="1638300"/>
          <a:ext cx="7400925" cy="3067050"/>
        </p:xfrm>
        <a:graphic>
          <a:graphicData uri="http://schemas.openxmlformats.org/presentationml/2006/ole">
            <mc:AlternateContent xmlns:mc="http://schemas.openxmlformats.org/markup-compatibility/2006">
              <mc:Choice xmlns:v="urn:schemas-microsoft-com:vml" Requires="v">
                <p:oleObj spid="_x0000_s69667" name="Diagramm" r:id="rId37" imgW="7400976" imgH="3067185" progId="MSGraph.Chart.8">
                  <p:embed followColorScheme="full"/>
                </p:oleObj>
              </mc:Choice>
              <mc:Fallback>
                <p:oleObj name="Diagramm" r:id="rId37" imgW="7400976" imgH="3067185" progId="MSGraph.Chart.8">
                  <p:embed followColorScheme="full"/>
                  <p:pic>
                    <p:nvPicPr>
                      <p:cNvPr id="0" name="Picture 31"/>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23900" y="1638300"/>
                        <a:ext cx="7400925" cy="306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hteck 22"/>
          <p:cNvSpPr/>
          <p:nvPr>
            <p:custDataLst>
              <p:tags r:id="rId5"/>
            </p:custDataLst>
          </p:nvPr>
        </p:nvSpPr>
        <p:spPr bwMode="auto">
          <a:xfrm>
            <a:off x="755015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BC45475-4D50-4FE9-88FF-739FF9302058}" type="datetime'''''''20''''''''''''''''''''''''''''''''''''''''''1''''''2'">
              <a:rPr lang="en-US" sz="1400">
                <a:solidFill>
                  <a:schemeClr val="tx1"/>
                </a:solidFill>
              </a:rPr>
              <a:pPr algn="ctr">
                <a:defRPr/>
              </a:pPr>
              <a:t>2012</a:t>
            </a:fld>
            <a:endParaRPr lang="de-DE" sz="1400">
              <a:solidFill>
                <a:schemeClr val="tx1"/>
              </a:solidFill>
              <a:sym typeface="Arial"/>
            </a:endParaRPr>
          </a:p>
        </p:txBody>
      </p:sp>
      <p:sp>
        <p:nvSpPr>
          <p:cNvPr id="39" name="Rechteck 38"/>
          <p:cNvSpPr/>
          <p:nvPr>
            <p:custDataLst>
              <p:tags r:id="rId6"/>
            </p:custDataLst>
          </p:nvPr>
        </p:nvSpPr>
        <p:spPr bwMode="auto">
          <a:xfrm>
            <a:off x="757238" y="1393825"/>
            <a:ext cx="315912"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defRPr/>
            </a:pPr>
            <a:r>
              <a:rPr lang="en-US" sz="1400" dirty="0">
                <a:solidFill>
                  <a:schemeClr val="tx1"/>
                </a:solidFill>
                <a:sym typeface="+mn-lt"/>
              </a:rPr>
              <a:t>MW</a:t>
            </a:r>
            <a:endParaRPr lang="de-DE" sz="1400" dirty="0">
              <a:solidFill>
                <a:schemeClr val="tx1"/>
              </a:solidFill>
              <a:sym typeface="+mn-lt"/>
            </a:endParaRPr>
          </a:p>
        </p:txBody>
      </p:sp>
      <p:sp useBgFill="1">
        <p:nvSpPr>
          <p:cNvPr id="33" name="Rechteck 32"/>
          <p:cNvSpPr/>
          <p:nvPr>
            <p:custDataLst>
              <p:tags r:id="rId7"/>
            </p:custDataLst>
          </p:nvPr>
        </p:nvSpPr>
        <p:spPr bwMode="gray">
          <a:xfrm>
            <a:off x="7408863" y="3184525"/>
            <a:ext cx="690562" cy="212725"/>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C0FC674C-40A6-49AB-9FD0-F3115C66E10D}" type="datetime'''1''''''''''''''''''0''''''''''''1.''''''''''''5''''''55'''">
              <a:rPr lang="en-US" sz="1400">
                <a:solidFill>
                  <a:schemeClr val="tx1"/>
                </a:solidFill>
              </a:rPr>
              <a:pPr algn="ctr">
                <a:defRPr/>
              </a:pPr>
              <a:t>101.555</a:t>
            </a:fld>
            <a:endParaRPr lang="de-DE" sz="1400">
              <a:solidFill>
                <a:schemeClr val="tx1"/>
              </a:solidFill>
              <a:sym typeface="Arial"/>
            </a:endParaRPr>
          </a:p>
        </p:txBody>
      </p:sp>
      <p:sp>
        <p:nvSpPr>
          <p:cNvPr id="30" name="Rechteck 29"/>
          <p:cNvSpPr/>
          <p:nvPr>
            <p:custDataLst>
              <p:tags r:id="rId8"/>
            </p:custDataLst>
          </p:nvPr>
        </p:nvSpPr>
        <p:spPr bwMode="gray">
          <a:xfrm>
            <a:off x="6910388" y="3584575"/>
            <a:ext cx="592137" cy="212725"/>
          </a:xfrm>
          <a:prstGeom prst="rect">
            <a:avLst/>
          </a:prstGeom>
          <a:solidFill>
            <a:srgbClr val="FDF22D"/>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EB405464-977A-41FD-8AA3-426046A29391}" type="datetime'''''''7''''''''''''''0.8''''6''''9'''''''''''''''''''">
              <a:rPr lang="en-US" sz="1400">
                <a:solidFill>
                  <a:schemeClr val="tx1"/>
                </a:solidFill>
              </a:rPr>
              <a:pPr algn="ctr">
                <a:defRPr/>
              </a:pPr>
              <a:t>70.869</a:t>
            </a:fld>
            <a:endParaRPr lang="de-DE" sz="1400">
              <a:solidFill>
                <a:schemeClr val="tx1"/>
              </a:solidFill>
              <a:sym typeface="+mn-lt"/>
            </a:endParaRPr>
          </a:p>
        </p:txBody>
      </p:sp>
      <p:sp>
        <p:nvSpPr>
          <p:cNvPr id="25" name="Rechteck 24"/>
          <p:cNvSpPr/>
          <p:nvPr>
            <p:custDataLst>
              <p:tags r:id="rId9"/>
            </p:custDataLst>
          </p:nvPr>
        </p:nvSpPr>
        <p:spPr bwMode="auto">
          <a:xfrm>
            <a:off x="7002463"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20F75F21-38E3-42B4-9061-C815A2B8AEC8}" type="datetime'''''''''''''''''''''2''0''1''1'''''''''''''''''">
              <a:rPr lang="en-US" sz="1400">
                <a:solidFill>
                  <a:schemeClr val="tx1"/>
                </a:solidFill>
                <a:sym typeface="Arial"/>
              </a:rPr>
              <a:pPr algn="ctr">
                <a:defRPr/>
              </a:pPr>
              <a:t>2011</a:t>
            </a:fld>
            <a:endParaRPr lang="de-DE" sz="1400">
              <a:solidFill>
                <a:schemeClr val="tx1"/>
              </a:solidFill>
              <a:sym typeface="Arial"/>
            </a:endParaRPr>
          </a:p>
        </p:txBody>
      </p:sp>
      <p:sp>
        <p:nvSpPr>
          <p:cNvPr id="42" name="Rechteck 41"/>
          <p:cNvSpPr/>
          <p:nvPr>
            <p:custDataLst>
              <p:tags r:id="rId10"/>
            </p:custDataLst>
          </p:nvPr>
        </p:nvSpPr>
        <p:spPr bwMode="gray">
          <a:xfrm>
            <a:off x="7580313" y="1855788"/>
            <a:ext cx="346075" cy="212725"/>
          </a:xfrm>
          <a:prstGeom prst="rect">
            <a:avLst/>
          </a:prstGeom>
          <a:solidFill>
            <a:srgbClr val="FDBF06"/>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354F82DE-599A-4EDB-B3AA-57D38EC890FF}" type="datetime'''6''''''''''''''''''''''''''''01'''''''''''''''''''''''''''''">
              <a:rPr lang="en-US" sz="1400">
                <a:solidFill>
                  <a:schemeClr val="tx1"/>
                </a:solidFill>
              </a:rPr>
              <a:pPr algn="ctr">
                <a:defRPr/>
              </a:pPr>
              <a:t>601</a:t>
            </a:fld>
            <a:endParaRPr lang="de-DE" sz="1400">
              <a:solidFill>
                <a:schemeClr val="tx1"/>
              </a:solidFill>
              <a:sym typeface="+mn-lt"/>
            </a:endParaRPr>
          </a:p>
        </p:txBody>
      </p:sp>
      <p:sp>
        <p:nvSpPr>
          <p:cNvPr id="41" name="Rechteck 40"/>
          <p:cNvSpPr/>
          <p:nvPr>
            <p:custDataLst>
              <p:tags r:id="rId11"/>
            </p:custDataLst>
          </p:nvPr>
        </p:nvSpPr>
        <p:spPr bwMode="gray">
          <a:xfrm>
            <a:off x="7032625" y="2660650"/>
            <a:ext cx="346075" cy="212725"/>
          </a:xfrm>
          <a:prstGeom prst="rect">
            <a:avLst/>
          </a:prstGeom>
          <a:solidFill>
            <a:srgbClr val="FDBF06"/>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5E3A5422-9FD8-4823-8AA6-922E5A6BB441}" type="datetime'''''''''''''19''''''''''''''''''''''2'''''''''">
              <a:rPr lang="en-US" sz="1400">
                <a:solidFill>
                  <a:schemeClr val="tx1"/>
                </a:solidFill>
              </a:rPr>
              <a:pPr algn="ctr">
                <a:defRPr/>
              </a:pPr>
              <a:t>192</a:t>
            </a:fld>
            <a:endParaRPr lang="de-DE" sz="1400">
              <a:solidFill>
                <a:schemeClr val="tx1"/>
              </a:solidFill>
              <a:sym typeface="Arial"/>
            </a:endParaRPr>
          </a:p>
        </p:txBody>
      </p:sp>
      <p:sp>
        <p:nvSpPr>
          <p:cNvPr id="14" name="Rechteck 13"/>
          <p:cNvSpPr/>
          <p:nvPr>
            <p:custDataLst>
              <p:tags r:id="rId12"/>
            </p:custDataLst>
          </p:nvPr>
        </p:nvSpPr>
        <p:spPr bwMode="auto">
          <a:xfrm>
            <a:off x="2620963"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C06D44A7-E7F5-4E8B-89D2-464D4601119E}" type="datetime'''20''''''''''''''''''''''''''''''0''''''''''''3'''''''">
              <a:rPr lang="en-US" sz="1400">
                <a:solidFill>
                  <a:schemeClr val="tx1"/>
                </a:solidFill>
                <a:sym typeface="Arial"/>
              </a:rPr>
              <a:pPr algn="ctr">
                <a:defRPr/>
              </a:pPr>
              <a:t>2003</a:t>
            </a:fld>
            <a:endParaRPr lang="de-DE" sz="1400">
              <a:solidFill>
                <a:schemeClr val="tx1"/>
              </a:solidFill>
              <a:sym typeface="Arial"/>
            </a:endParaRPr>
          </a:p>
        </p:txBody>
      </p:sp>
      <p:sp>
        <p:nvSpPr>
          <p:cNvPr id="5" name="Rechteck 4"/>
          <p:cNvSpPr/>
          <p:nvPr>
            <p:custDataLst>
              <p:tags r:id="rId13"/>
            </p:custDataLst>
          </p:nvPr>
        </p:nvSpPr>
        <p:spPr bwMode="auto">
          <a:xfrm>
            <a:off x="2073275"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1C21CD8B-8268-4401-9DB0-A0E36774DFC4}" type="datetime'''''''''''''''''''2''''''''''''0''''''''''''''''02'">
              <a:rPr lang="en-US" sz="1400">
                <a:solidFill>
                  <a:schemeClr val="tx1"/>
                </a:solidFill>
              </a:rPr>
              <a:pPr algn="ctr">
                <a:defRPr/>
              </a:pPr>
              <a:t>2002</a:t>
            </a:fld>
            <a:endParaRPr lang="de-DE" sz="1400">
              <a:solidFill>
                <a:schemeClr val="tx1"/>
              </a:solidFill>
              <a:sym typeface="+mn-lt"/>
            </a:endParaRPr>
          </a:p>
        </p:txBody>
      </p:sp>
      <p:sp>
        <p:nvSpPr>
          <p:cNvPr id="4" name="Rechteck 3"/>
          <p:cNvSpPr/>
          <p:nvPr>
            <p:custDataLst>
              <p:tags r:id="rId14"/>
            </p:custDataLst>
          </p:nvPr>
        </p:nvSpPr>
        <p:spPr bwMode="auto">
          <a:xfrm>
            <a:off x="152558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D5BC1075-9798-4ACB-AC35-1D89FE8B1DBA}" type="datetime'''''''''''2''''''''''''''''''0''''''''''''''''''0''1'''''">
              <a:rPr lang="en-US" sz="1400">
                <a:solidFill>
                  <a:schemeClr val="tx1"/>
                </a:solidFill>
              </a:rPr>
              <a:pPr algn="ctr">
                <a:defRPr/>
              </a:pPr>
              <a:t>2001</a:t>
            </a:fld>
            <a:endParaRPr lang="de-DE" sz="1400">
              <a:solidFill>
                <a:schemeClr val="tx1"/>
              </a:solidFill>
              <a:sym typeface="+mn-lt"/>
            </a:endParaRPr>
          </a:p>
        </p:txBody>
      </p:sp>
      <p:sp>
        <p:nvSpPr>
          <p:cNvPr id="3" name="Rechteck 2"/>
          <p:cNvSpPr/>
          <p:nvPr>
            <p:custDataLst>
              <p:tags r:id="rId15"/>
            </p:custDataLst>
          </p:nvPr>
        </p:nvSpPr>
        <p:spPr bwMode="auto">
          <a:xfrm>
            <a:off x="97790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F3459F88-2D86-45AF-A559-415CB1F5BAB8}" type="datetime'''20''''''''''''''''''''''''0''''''''''0'''''''''''''''''''''">
              <a:rPr lang="en-US" sz="1400">
                <a:solidFill>
                  <a:schemeClr val="tx1"/>
                </a:solidFill>
              </a:rPr>
              <a:pPr algn="ctr">
                <a:defRPr/>
              </a:pPr>
              <a:t>2000</a:t>
            </a:fld>
            <a:endParaRPr lang="de-DE" sz="1400">
              <a:solidFill>
                <a:schemeClr val="tx1"/>
              </a:solidFill>
              <a:sym typeface="+mn-lt"/>
            </a:endParaRPr>
          </a:p>
        </p:txBody>
      </p:sp>
      <p:sp>
        <p:nvSpPr>
          <p:cNvPr id="32" name="Rechteck 31"/>
          <p:cNvSpPr/>
          <p:nvPr>
            <p:custDataLst>
              <p:tags r:id="rId16"/>
            </p:custDataLst>
          </p:nvPr>
        </p:nvSpPr>
        <p:spPr bwMode="gray">
          <a:xfrm>
            <a:off x="3673475" y="4229100"/>
            <a:ext cx="493713"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b"/>
          <a:lstStyle/>
          <a:p>
            <a:pPr algn="ctr">
              <a:defRPr/>
            </a:pPr>
            <a:fld id="{137D6455-3099-4BB3-AFEC-92A9BE7381AC}" type="datetime'''''''''5''''''''.''''''3''''''''''6''''4'''''''''''''''''">
              <a:rPr lang="en-US" sz="1400">
                <a:solidFill>
                  <a:schemeClr val="tx1"/>
                </a:solidFill>
                <a:sym typeface="+mn-lt"/>
              </a:rPr>
              <a:pPr algn="ctr">
                <a:defRPr/>
              </a:pPr>
              <a:t>5.364</a:t>
            </a:fld>
            <a:endParaRPr lang="de-DE" sz="1400">
              <a:solidFill>
                <a:schemeClr val="tx1"/>
              </a:solidFill>
              <a:sym typeface="+mn-lt"/>
            </a:endParaRPr>
          </a:p>
        </p:txBody>
      </p:sp>
      <p:sp useBgFill="1">
        <p:nvSpPr>
          <p:cNvPr id="31" name="Rechteck 30"/>
          <p:cNvSpPr/>
          <p:nvPr>
            <p:custDataLst>
              <p:tags r:id="rId17"/>
            </p:custDataLst>
          </p:nvPr>
        </p:nvSpPr>
        <p:spPr bwMode="gray">
          <a:xfrm>
            <a:off x="6362700" y="3975100"/>
            <a:ext cx="592138" cy="212725"/>
          </a:xfrm>
          <a:prstGeom prst="rect">
            <a:avLst/>
          </a:prstGeom>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727FD50B-B2D7-4990-AA90-9F5ADDB73F9C}" type="datetime'''''''''''''''''''4''0''''.5''''''''9''''''''''''9'''''''''''">
              <a:rPr lang="en-US" sz="1400">
                <a:solidFill>
                  <a:schemeClr val="tx1"/>
                </a:solidFill>
                <a:sym typeface="Arial"/>
              </a:rPr>
              <a:pPr algn="ctr">
                <a:defRPr/>
              </a:pPr>
              <a:t>40.599</a:t>
            </a:fld>
            <a:endParaRPr lang="de-DE" sz="1400">
              <a:solidFill>
                <a:schemeClr val="tx1"/>
              </a:solidFill>
              <a:sym typeface="Arial"/>
            </a:endParaRPr>
          </a:p>
        </p:txBody>
      </p:sp>
      <p:sp>
        <p:nvSpPr>
          <p:cNvPr id="29" name="Rechteck 28"/>
          <p:cNvSpPr/>
          <p:nvPr>
            <p:custDataLst>
              <p:tags r:id="rId18"/>
            </p:custDataLst>
          </p:nvPr>
        </p:nvSpPr>
        <p:spPr bwMode="gray">
          <a:xfrm>
            <a:off x="5815013" y="4198938"/>
            <a:ext cx="592137" cy="212725"/>
          </a:xfrm>
          <a:prstGeom prst="rect">
            <a:avLst/>
          </a:prstGeom>
          <a:solidFill>
            <a:srgbClr val="FDF22D"/>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1895018C-FFD6-4784-BDE4-8963DD45FE58}" type="datetime'''''''''''''''''''2''''3''.''5''''''8''''0'''''''''''">
              <a:rPr lang="en-US" sz="1400">
                <a:solidFill>
                  <a:schemeClr val="tx1"/>
                </a:solidFill>
                <a:sym typeface="Arial"/>
              </a:rPr>
              <a:pPr algn="ctr">
                <a:defRPr/>
              </a:pPr>
              <a:t>23.580</a:t>
            </a:fld>
            <a:endParaRPr lang="de-DE" sz="1400">
              <a:solidFill>
                <a:schemeClr val="tx1"/>
              </a:solidFill>
              <a:sym typeface="Arial"/>
            </a:endParaRPr>
          </a:p>
        </p:txBody>
      </p:sp>
      <p:sp>
        <p:nvSpPr>
          <p:cNvPr id="26" name="Rechteck 25"/>
          <p:cNvSpPr/>
          <p:nvPr>
            <p:custDataLst>
              <p:tags r:id="rId19"/>
            </p:custDataLst>
          </p:nvPr>
        </p:nvSpPr>
        <p:spPr bwMode="gray">
          <a:xfrm>
            <a:off x="5487988" y="4084638"/>
            <a:ext cx="149225" cy="212725"/>
          </a:xfrm>
          <a:prstGeom prst="rect">
            <a:avLst/>
          </a:prstGeom>
          <a:solidFill>
            <a:srgbClr val="FDBF06"/>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2D2096C7-4829-4D38-A7BD-E387791EFA90}" type="datetime'''3'''''''''''''''''''''">
              <a:rPr lang="en-US" sz="1400">
                <a:solidFill>
                  <a:schemeClr val="tx1"/>
                </a:solidFill>
                <a:sym typeface="Arial"/>
              </a:rPr>
              <a:pPr algn="ctr">
                <a:defRPr/>
              </a:pPr>
              <a:t>3</a:t>
            </a:fld>
            <a:endParaRPr lang="de-DE" sz="1400">
              <a:solidFill>
                <a:schemeClr val="tx1"/>
              </a:solidFill>
              <a:sym typeface="Arial"/>
            </a:endParaRPr>
          </a:p>
        </p:txBody>
      </p:sp>
      <p:sp>
        <p:nvSpPr>
          <p:cNvPr id="28" name="Rechteck 27"/>
          <p:cNvSpPr/>
          <p:nvPr>
            <p:custDataLst>
              <p:tags r:id="rId20"/>
            </p:custDataLst>
          </p:nvPr>
        </p:nvSpPr>
        <p:spPr bwMode="gray">
          <a:xfrm>
            <a:off x="6534150" y="3446463"/>
            <a:ext cx="247650" cy="212725"/>
          </a:xfrm>
          <a:prstGeom prst="rect">
            <a:avLst/>
          </a:prstGeom>
          <a:solidFill>
            <a:srgbClr val="FDBF06"/>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8B7021E2-AB31-4215-BBEE-824A22EDD265}" type="datetime'''''''''''''''''''''''''7''''''''''''''''''''''1'''">
              <a:rPr lang="en-US" sz="1400">
                <a:solidFill>
                  <a:schemeClr val="tx1"/>
                </a:solidFill>
                <a:sym typeface="Arial"/>
              </a:rPr>
              <a:pPr algn="ctr">
                <a:defRPr/>
              </a:pPr>
              <a:t>71</a:t>
            </a:fld>
            <a:endParaRPr lang="de-DE" sz="1400">
              <a:solidFill>
                <a:schemeClr val="tx1"/>
              </a:solidFill>
              <a:sym typeface="Arial"/>
            </a:endParaRPr>
          </a:p>
        </p:txBody>
      </p:sp>
      <p:sp>
        <p:nvSpPr>
          <p:cNvPr id="21" name="Rechteck 20"/>
          <p:cNvSpPr/>
          <p:nvPr>
            <p:custDataLst>
              <p:tags r:id="rId21"/>
            </p:custDataLst>
          </p:nvPr>
        </p:nvSpPr>
        <p:spPr bwMode="auto">
          <a:xfrm>
            <a:off x="535940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3E101DDC-542C-4D83-A436-09A0AA1641B0}" type="datetime'''''''''''''''''''''''''''2''0''''0''''''''''''''''8'''''''''">
              <a:rPr lang="en-US" sz="1400">
                <a:solidFill>
                  <a:schemeClr val="tx1"/>
                </a:solidFill>
                <a:sym typeface="Arial"/>
              </a:rPr>
              <a:pPr algn="ctr">
                <a:defRPr/>
              </a:pPr>
              <a:t>2008</a:t>
            </a:fld>
            <a:endParaRPr lang="de-DE" sz="1400">
              <a:solidFill>
                <a:schemeClr val="tx1"/>
              </a:solidFill>
              <a:sym typeface="Arial"/>
            </a:endParaRPr>
          </a:p>
        </p:txBody>
      </p:sp>
      <p:sp>
        <p:nvSpPr>
          <p:cNvPr id="20" name="Rechteck 19"/>
          <p:cNvSpPr/>
          <p:nvPr>
            <p:custDataLst>
              <p:tags r:id="rId22"/>
            </p:custDataLst>
          </p:nvPr>
        </p:nvSpPr>
        <p:spPr bwMode="auto">
          <a:xfrm>
            <a:off x="4811713"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3F728590-1A31-4D86-82A8-BE191C5F0817}" type="datetime'''''2''''''''''''''''''''''''''''''''''''''''0''0''''''''7'">
              <a:rPr lang="en-US" sz="1400">
                <a:solidFill>
                  <a:schemeClr val="tx1"/>
                </a:solidFill>
                <a:sym typeface="Arial"/>
              </a:rPr>
              <a:pPr algn="ctr">
                <a:defRPr/>
              </a:pPr>
              <a:t>2007</a:t>
            </a:fld>
            <a:endParaRPr lang="de-DE" sz="1400">
              <a:solidFill>
                <a:schemeClr val="tx1"/>
              </a:solidFill>
              <a:sym typeface="Arial"/>
            </a:endParaRPr>
          </a:p>
        </p:txBody>
      </p:sp>
      <p:sp>
        <p:nvSpPr>
          <p:cNvPr id="24" name="Rechteck 23"/>
          <p:cNvSpPr/>
          <p:nvPr>
            <p:custDataLst>
              <p:tags r:id="rId23"/>
            </p:custDataLst>
          </p:nvPr>
        </p:nvSpPr>
        <p:spPr bwMode="auto">
          <a:xfrm>
            <a:off x="6454775"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231F2B7F-EBB9-4E61-94A1-704D7975D1FD}" type="datetime'''''''''2''''''''''''''''''''''''''''0''''1''''''''0'''''''''">
              <a:rPr lang="en-US" sz="1400">
                <a:solidFill>
                  <a:schemeClr val="tx1"/>
                </a:solidFill>
                <a:sym typeface="Arial"/>
              </a:rPr>
              <a:pPr algn="ctr">
                <a:defRPr/>
              </a:pPr>
              <a:t>2010</a:t>
            </a:fld>
            <a:endParaRPr lang="de-DE" sz="1400">
              <a:solidFill>
                <a:schemeClr val="tx1"/>
              </a:solidFill>
              <a:sym typeface="Arial"/>
            </a:endParaRPr>
          </a:p>
        </p:txBody>
      </p:sp>
      <p:sp>
        <p:nvSpPr>
          <p:cNvPr id="27" name="Rechteck 26"/>
          <p:cNvSpPr/>
          <p:nvPr>
            <p:custDataLst>
              <p:tags r:id="rId24"/>
            </p:custDataLst>
          </p:nvPr>
        </p:nvSpPr>
        <p:spPr bwMode="gray">
          <a:xfrm>
            <a:off x="5986463" y="3894138"/>
            <a:ext cx="247650" cy="212725"/>
          </a:xfrm>
          <a:prstGeom prst="rect">
            <a:avLst/>
          </a:prstGeom>
          <a:solidFill>
            <a:srgbClr val="FDBF06"/>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lgn="ctr">
              <a:defRPr/>
            </a:pPr>
            <a:fld id="{CFF5EF4F-8438-4089-8F00-A4030E590CE6}" type="datetime'''''''''''''''''''''''''2''''''5'''''''''">
              <a:rPr lang="en-US" sz="1400">
                <a:solidFill>
                  <a:schemeClr val="tx1"/>
                </a:solidFill>
                <a:sym typeface="Arial"/>
              </a:rPr>
              <a:pPr algn="ctr">
                <a:defRPr/>
              </a:pPr>
              <a:t>25</a:t>
            </a:fld>
            <a:endParaRPr lang="de-DE" sz="1400">
              <a:solidFill>
                <a:schemeClr val="tx1"/>
              </a:solidFill>
              <a:sym typeface="Arial"/>
            </a:endParaRPr>
          </a:p>
        </p:txBody>
      </p:sp>
      <p:sp>
        <p:nvSpPr>
          <p:cNvPr id="22" name="Rechteck 21"/>
          <p:cNvSpPr/>
          <p:nvPr>
            <p:custDataLst>
              <p:tags r:id="rId25"/>
            </p:custDataLst>
          </p:nvPr>
        </p:nvSpPr>
        <p:spPr bwMode="auto">
          <a:xfrm>
            <a:off x="590708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BE7ACC3-18BE-459A-BADC-E2AF421BD639}" type="datetime'''''''''''''''''''''2''''0''''''''''0''''9'''''''''''''''''">
              <a:rPr lang="en-US" sz="1400">
                <a:solidFill>
                  <a:schemeClr val="tx1"/>
                </a:solidFill>
                <a:sym typeface="Arial"/>
              </a:rPr>
              <a:pPr algn="ctr">
                <a:defRPr/>
              </a:pPr>
              <a:t>2009</a:t>
            </a:fld>
            <a:endParaRPr lang="de-DE" sz="1400">
              <a:solidFill>
                <a:schemeClr val="tx1"/>
              </a:solidFill>
              <a:sym typeface="Arial"/>
            </a:endParaRPr>
          </a:p>
        </p:txBody>
      </p:sp>
      <p:sp>
        <p:nvSpPr>
          <p:cNvPr id="15" name="Rechteck 14"/>
          <p:cNvSpPr/>
          <p:nvPr>
            <p:custDataLst>
              <p:tags r:id="rId26"/>
            </p:custDataLst>
          </p:nvPr>
        </p:nvSpPr>
        <p:spPr bwMode="auto">
          <a:xfrm>
            <a:off x="3168650"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7110138D-A898-4C32-B08B-5D2740C5CE70}" type="datetime'''''''''''''''''20''0''''''''''''''''''''''''4'''''''''''''''">
              <a:rPr lang="en-US" sz="1400">
                <a:solidFill>
                  <a:schemeClr val="tx1"/>
                </a:solidFill>
                <a:sym typeface="Arial"/>
              </a:rPr>
              <a:pPr algn="ctr">
                <a:defRPr/>
              </a:pPr>
              <a:t>2004</a:t>
            </a:fld>
            <a:endParaRPr lang="de-DE" sz="1400">
              <a:solidFill>
                <a:schemeClr val="tx1"/>
              </a:solidFill>
              <a:sym typeface="Arial"/>
            </a:endParaRPr>
          </a:p>
        </p:txBody>
      </p:sp>
      <p:sp>
        <p:nvSpPr>
          <p:cNvPr id="17" name="Rechteck 16"/>
          <p:cNvSpPr/>
          <p:nvPr>
            <p:custDataLst>
              <p:tags r:id="rId27"/>
            </p:custDataLst>
          </p:nvPr>
        </p:nvSpPr>
        <p:spPr bwMode="auto">
          <a:xfrm>
            <a:off x="4264025"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B0943C30-DD14-4566-899E-44BD99BE9F16}" type="datetime'''''''''''2''''''''''''0''''''''''''0''''''''6'''''''''''''">
              <a:rPr lang="en-US" sz="1400">
                <a:solidFill>
                  <a:schemeClr val="tx1"/>
                </a:solidFill>
                <a:sym typeface="Arial"/>
              </a:rPr>
              <a:pPr algn="ctr">
                <a:defRPr/>
              </a:pPr>
              <a:t>2006</a:t>
            </a:fld>
            <a:endParaRPr lang="de-DE" sz="1400">
              <a:solidFill>
                <a:schemeClr val="tx1"/>
              </a:solidFill>
              <a:sym typeface="Arial"/>
            </a:endParaRPr>
          </a:p>
        </p:txBody>
      </p:sp>
      <p:sp>
        <p:nvSpPr>
          <p:cNvPr id="16" name="Rechteck 15"/>
          <p:cNvSpPr/>
          <p:nvPr>
            <p:custDataLst>
              <p:tags r:id="rId28"/>
            </p:custDataLst>
          </p:nvPr>
        </p:nvSpPr>
        <p:spPr bwMode="auto">
          <a:xfrm>
            <a:off x="3716338" y="4772025"/>
            <a:ext cx="4064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2FC8F74-EDF7-4692-AFB5-EA3DD57A485C}" type="datetime'''''''''2''''''''0''''''''''''''''''''''''''0''''''''''''5'">
              <a:rPr lang="en-US" sz="1400">
                <a:solidFill>
                  <a:schemeClr val="tx1"/>
                </a:solidFill>
                <a:sym typeface="Arial"/>
              </a:rPr>
              <a:pPr algn="ctr">
                <a:defRPr/>
              </a:pPr>
              <a:t>2005</a:t>
            </a:fld>
            <a:endParaRPr lang="de-DE" sz="1400">
              <a:solidFill>
                <a:schemeClr val="tx1"/>
              </a:solidFill>
              <a:sym typeface="Arial"/>
            </a:endParaRPr>
          </a:p>
        </p:txBody>
      </p:sp>
      <p:sp>
        <p:nvSpPr>
          <p:cNvPr id="37" name="Rechteck 36"/>
          <p:cNvSpPr/>
          <p:nvPr>
            <p:custDataLst>
              <p:tags r:id="rId29"/>
            </p:custDataLst>
          </p:nvPr>
        </p:nvSpPr>
        <p:spPr bwMode="auto">
          <a:xfrm>
            <a:off x="4983163" y="2065338"/>
            <a:ext cx="250825" cy="187325"/>
          </a:xfrm>
          <a:prstGeom prst="rect">
            <a:avLst/>
          </a:prstGeom>
          <a:solidFill>
            <a:srgbClr val="FDF22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Rechteck 35"/>
          <p:cNvSpPr/>
          <p:nvPr>
            <p:custDataLst>
              <p:tags r:id="rId30"/>
            </p:custDataLst>
          </p:nvPr>
        </p:nvSpPr>
        <p:spPr bwMode="auto">
          <a:xfrm>
            <a:off x="4983163" y="1801813"/>
            <a:ext cx="250825" cy="187325"/>
          </a:xfrm>
          <a:prstGeom prst="rect">
            <a:avLst/>
          </a:prstGeom>
          <a:solidFill>
            <a:srgbClr val="FDBF0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p:custDataLst>
              <p:tags r:id="rId31"/>
            </p:custDataLst>
          </p:nvPr>
        </p:nvSpPr>
        <p:spPr bwMode="auto">
          <a:xfrm>
            <a:off x="5284788" y="1797050"/>
            <a:ext cx="1774825"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31CFB622-F2BD-4650-B3D6-3365BF5FEAB9}" type="datetime'''Mi''dd''''l''''e ''''E''''as''t'''' ''and ''''''Afric''a'''">
              <a:rPr lang="en-US" sz="1400">
                <a:solidFill>
                  <a:schemeClr val="tx1"/>
                </a:solidFill>
              </a:rPr>
              <a:pPr>
                <a:defRPr/>
              </a:pPr>
              <a:t>Middle East and Africa</a:t>
            </a:fld>
            <a:endParaRPr lang="de-DE" sz="1400">
              <a:solidFill>
                <a:schemeClr val="tx1"/>
              </a:solidFill>
              <a:sym typeface="+mn-lt"/>
            </a:endParaRPr>
          </a:p>
        </p:txBody>
      </p:sp>
      <p:sp>
        <p:nvSpPr>
          <p:cNvPr id="8" name="Rechteck 7"/>
          <p:cNvSpPr/>
          <p:nvPr>
            <p:custDataLst>
              <p:tags r:id="rId32"/>
            </p:custDataLst>
          </p:nvPr>
        </p:nvSpPr>
        <p:spPr bwMode="auto">
          <a:xfrm>
            <a:off x="5284788" y="2060575"/>
            <a:ext cx="1074737"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EF46C14B-056C-4A14-9061-9E1FE67189AA}" type="datetime'''''R''''es''t'''' ''''''o''f Wor''''''''''''''l''''''d'''''">
              <a:rPr lang="en-US" sz="1400">
                <a:solidFill>
                  <a:schemeClr val="tx1"/>
                </a:solidFill>
              </a:rPr>
              <a:pPr>
                <a:defRPr/>
              </a:pPr>
              <a:t>Rest of World</a:t>
            </a:fld>
            <a:endParaRPr lang="de-DE" sz="1400">
              <a:solidFill>
                <a:schemeClr val="tx1"/>
              </a:solidFill>
              <a:sym typeface="Arial"/>
            </a:endParaRPr>
          </a:p>
        </p:txBody>
      </p:sp>
      <p:sp>
        <p:nvSpPr>
          <p:cNvPr id="69693" name="Text Box 28"/>
          <p:cNvSpPr txBox="1">
            <a:spLocks noChangeArrowheads="1"/>
          </p:cNvSpPr>
          <p:nvPr/>
        </p:nvSpPr>
        <p:spPr bwMode="auto">
          <a:xfrm>
            <a:off x="304800" y="6318250"/>
            <a:ext cx="3486150" cy="153988"/>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a:t>Source: EPIA Global Market Outlook for Photovoltaics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84" name="Object 2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Folie" r:id="rId16" imgW="360" imgH="360" progId="">
                  <p:embed/>
                </p:oleObj>
              </mc:Choice>
              <mc:Fallback>
                <p:oleObj name="think-cell Folie" r:id="rId16" imgW="360" imgH="360" progId="">
                  <p:embed/>
                  <p:pic>
                    <p:nvPicPr>
                      <p:cNvPr id="0" name="Picture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de-DE" sz="1400">
              <a:sym typeface="Arial"/>
            </a:endParaRPr>
          </a:p>
        </p:txBody>
      </p:sp>
      <p:sp>
        <p:nvSpPr>
          <p:cNvPr id="70687" name="Line 7"/>
          <p:cNvSpPr>
            <a:spLocks noChangeShapeType="1"/>
          </p:cNvSpPr>
          <p:nvPr/>
        </p:nvSpPr>
        <p:spPr bwMode="auto">
          <a:xfrm>
            <a:off x="900113" y="788988"/>
            <a:ext cx="7559675" cy="0"/>
          </a:xfrm>
          <a:prstGeom prst="line">
            <a:avLst/>
          </a:prstGeom>
          <a:noFill/>
          <a:ln w="19050">
            <a:solidFill>
              <a:schemeClr val="accent1"/>
            </a:solidFill>
            <a:round/>
            <a:headEnd/>
            <a:tailEnd/>
          </a:ln>
        </p:spPr>
        <p:txBody>
          <a:bodyPr wrap="none" lIns="0" tIns="0" rIns="0" bIns="0" anchor="ctr"/>
          <a:lstStyle/>
          <a:p>
            <a:endParaRPr lang="nl-NL"/>
          </a:p>
        </p:txBody>
      </p:sp>
      <p:sp>
        <p:nvSpPr>
          <p:cNvPr id="70688" name="Text Box 10"/>
          <p:cNvSpPr txBox="1">
            <a:spLocks noChangeArrowheads="1"/>
          </p:cNvSpPr>
          <p:nvPr/>
        </p:nvSpPr>
        <p:spPr bwMode="auto">
          <a:xfrm>
            <a:off x="900113" y="476250"/>
            <a:ext cx="7559675" cy="339725"/>
          </a:xfrm>
          <a:prstGeom prst="rect">
            <a:avLst/>
          </a:prstGeom>
          <a:noFill/>
          <a:ln w="9525" algn="ctr">
            <a:noFill/>
            <a:miter lim="800000"/>
            <a:headEnd/>
            <a:tailEnd/>
          </a:ln>
        </p:spPr>
        <p:txBody>
          <a:bodyPr lIns="0" tIns="0" rIns="0" bIns="0">
            <a:spAutoFit/>
          </a:bodyPr>
          <a:lstStyle/>
          <a:p>
            <a:pPr>
              <a:spcBef>
                <a:spcPct val="50000"/>
              </a:spcBef>
            </a:pPr>
            <a:r>
              <a:rPr lang="en-US" sz="2200" b="1"/>
              <a:t>Investments in Renewable Energy in Africa (2012)</a:t>
            </a:r>
          </a:p>
        </p:txBody>
      </p:sp>
      <p:graphicFrame>
        <p:nvGraphicFramePr>
          <p:cNvPr id="70685" name="Object 29"/>
          <p:cNvGraphicFramePr>
            <a:graphicFrameLocks/>
          </p:cNvGraphicFramePr>
          <p:nvPr>
            <p:custDataLst>
              <p:tags r:id="rId4"/>
            </p:custDataLst>
          </p:nvPr>
        </p:nvGraphicFramePr>
        <p:xfrm>
          <a:off x="2209800" y="1638300"/>
          <a:ext cx="4476750" cy="1543050"/>
        </p:xfrm>
        <a:graphic>
          <a:graphicData uri="http://schemas.openxmlformats.org/presentationml/2006/ole">
            <mc:AlternateContent xmlns:mc="http://schemas.openxmlformats.org/markup-compatibility/2006">
              <mc:Choice xmlns:v="urn:schemas-microsoft-com:vml" Requires="v">
                <p:oleObj spid="_x0000_s70691" name="Diagramm" r:id="rId18" imgW="4476784" imgH="1543185" progId="MSGraph.Chart.8">
                  <p:embed followColorScheme="full"/>
                </p:oleObj>
              </mc:Choice>
              <mc:Fallback>
                <p:oleObj name="Diagramm" r:id="rId18" imgW="4476784" imgH="1543185" progId="MSGraph.Chart.8">
                  <p:embed followColorScheme="full"/>
                  <p:pic>
                    <p:nvPicPr>
                      <p:cNvPr id="0" name="Picture 3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1638300"/>
                        <a:ext cx="4476750" cy="154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hteck 22"/>
          <p:cNvSpPr/>
          <p:nvPr>
            <p:custDataLst>
              <p:tags r:id="rId5"/>
            </p:custDataLst>
          </p:nvPr>
        </p:nvSpPr>
        <p:spPr bwMode="gray">
          <a:xfrm>
            <a:off x="2644775" y="2808288"/>
            <a:ext cx="395288"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defRPr/>
            </a:pPr>
            <a:fld id="{E764B8BB-73A4-4AB6-B188-6CA9AD82D615}" type="datetime'''0''.''''''''''''''''''''4''''''0'''''''''''">
              <a:rPr lang="en-US" sz="1400">
                <a:solidFill>
                  <a:schemeClr val="tx1"/>
                </a:solidFill>
              </a:rPr>
              <a:pPr>
                <a:defRPr/>
              </a:pPr>
              <a:t>0.40</a:t>
            </a:fld>
            <a:endParaRPr lang="de-DE" sz="1400">
              <a:solidFill>
                <a:schemeClr val="tx1"/>
              </a:solidFill>
              <a:sym typeface="+mn-lt"/>
            </a:endParaRPr>
          </a:p>
        </p:txBody>
      </p:sp>
      <p:sp>
        <p:nvSpPr>
          <p:cNvPr id="14" name="Rechteck 13"/>
          <p:cNvSpPr/>
          <p:nvPr>
            <p:custDataLst>
              <p:tags r:id="rId6"/>
            </p:custDataLst>
          </p:nvPr>
        </p:nvSpPr>
        <p:spPr bwMode="auto">
          <a:xfrm>
            <a:off x="1514475" y="2174875"/>
            <a:ext cx="67945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E9214547-4F3A-47BB-9903-33EA1F9040B8}" type="datetime'Mo''''ro''''''c''''''''''''''''c''''''''''''''''''''o'''''''''">
              <a:rPr lang="en-US" sz="1400">
                <a:solidFill>
                  <a:schemeClr val="tx1"/>
                </a:solidFill>
              </a:rPr>
              <a:pPr algn="r">
                <a:defRPr/>
              </a:pPr>
              <a:t>Morocco</a:t>
            </a:fld>
            <a:endParaRPr lang="de-DE" sz="1400">
              <a:solidFill>
                <a:schemeClr val="tx1"/>
              </a:solidFill>
              <a:sym typeface="Arial"/>
            </a:endParaRPr>
          </a:p>
        </p:txBody>
      </p:sp>
      <p:sp>
        <p:nvSpPr>
          <p:cNvPr id="16" name="Rechteck 15"/>
          <p:cNvSpPr/>
          <p:nvPr>
            <p:custDataLst>
              <p:tags r:id="rId7"/>
            </p:custDataLst>
          </p:nvPr>
        </p:nvSpPr>
        <p:spPr bwMode="auto">
          <a:xfrm>
            <a:off x="1552575" y="2808288"/>
            <a:ext cx="64135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961884FA-8B65-4234-A9BC-F0F4713AD4E1}" type="datetime'''''''''''Et''''''h''i''''o''''''''p''''''''''''''ia'''''">
              <a:rPr lang="en-US" sz="1400">
                <a:solidFill>
                  <a:schemeClr val="tx1"/>
                </a:solidFill>
                <a:sym typeface="Arial"/>
              </a:rPr>
              <a:pPr algn="r">
                <a:defRPr/>
              </a:pPr>
              <a:t>Ethiopia</a:t>
            </a:fld>
            <a:endParaRPr lang="de-DE" sz="1400">
              <a:solidFill>
                <a:schemeClr val="tx1"/>
              </a:solidFill>
              <a:sym typeface="Arial"/>
            </a:endParaRPr>
          </a:p>
        </p:txBody>
      </p:sp>
      <p:sp>
        <p:nvSpPr>
          <p:cNvPr id="15" name="Rechteck 14"/>
          <p:cNvSpPr/>
          <p:nvPr>
            <p:custDataLst>
              <p:tags r:id="rId8"/>
            </p:custDataLst>
          </p:nvPr>
        </p:nvSpPr>
        <p:spPr bwMode="auto">
          <a:xfrm>
            <a:off x="1690688" y="2493963"/>
            <a:ext cx="503237"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8DBB77D5-6178-4FEC-9BC6-5F17120E4747}" type="datetime'''''''''''''K''''e''n''''''''''y''''a'''''''''''''">
              <a:rPr lang="en-US" sz="1400">
                <a:solidFill>
                  <a:schemeClr val="tx1"/>
                </a:solidFill>
                <a:sym typeface="Arial"/>
              </a:rPr>
              <a:pPr algn="r">
                <a:defRPr/>
              </a:pPr>
              <a:t>Kenya</a:t>
            </a:fld>
            <a:endParaRPr lang="de-DE" sz="1400">
              <a:solidFill>
                <a:schemeClr val="tx1"/>
              </a:solidFill>
              <a:sym typeface="Arial"/>
            </a:endParaRPr>
          </a:p>
        </p:txBody>
      </p:sp>
      <p:sp>
        <p:nvSpPr>
          <p:cNvPr id="39" name="Rechteck 38"/>
          <p:cNvSpPr/>
          <p:nvPr>
            <p:custDataLst>
              <p:tags r:id="rId9"/>
            </p:custDataLst>
          </p:nvPr>
        </p:nvSpPr>
        <p:spPr bwMode="auto">
          <a:xfrm>
            <a:off x="6737350" y="1703388"/>
            <a:ext cx="622300"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r>
              <a:rPr lang="en-US" sz="1400" dirty="0">
                <a:solidFill>
                  <a:schemeClr val="tx1"/>
                </a:solidFill>
                <a:sym typeface="+mn-lt"/>
              </a:rPr>
              <a:t>USD </a:t>
            </a:r>
            <a:r>
              <a:rPr lang="en-US" sz="1400" dirty="0" err="1">
                <a:solidFill>
                  <a:schemeClr val="tx1"/>
                </a:solidFill>
                <a:sym typeface="+mn-lt"/>
              </a:rPr>
              <a:t>bn</a:t>
            </a:r>
            <a:endParaRPr lang="de-DE" sz="1400" dirty="0">
              <a:solidFill>
                <a:schemeClr val="tx1"/>
              </a:solidFill>
              <a:sym typeface="+mn-lt"/>
            </a:endParaRPr>
          </a:p>
        </p:txBody>
      </p:sp>
      <p:sp>
        <p:nvSpPr>
          <p:cNvPr id="22" name="Rechteck 21"/>
          <p:cNvSpPr/>
          <p:nvPr>
            <p:custDataLst>
              <p:tags r:id="rId10"/>
            </p:custDataLst>
          </p:nvPr>
        </p:nvSpPr>
        <p:spPr bwMode="gray">
          <a:xfrm>
            <a:off x="3140075" y="2493963"/>
            <a:ext cx="395288"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defRPr/>
            </a:pPr>
            <a:fld id="{2A097A2F-D96C-4210-B1CF-E31575CFC784}" type="datetime'''''1''''''''''.''''''''''''''''''''''''''''''1''''0'''''''''">
              <a:rPr lang="en-US" sz="1400">
                <a:solidFill>
                  <a:schemeClr val="tx1"/>
                </a:solidFill>
              </a:rPr>
              <a:pPr>
                <a:defRPr/>
              </a:pPr>
              <a:t>1.10</a:t>
            </a:fld>
            <a:endParaRPr lang="de-DE" sz="1400">
              <a:solidFill>
                <a:schemeClr val="tx1"/>
              </a:solidFill>
              <a:sym typeface="+mn-lt"/>
            </a:endParaRPr>
          </a:p>
        </p:txBody>
      </p:sp>
      <p:sp>
        <p:nvSpPr>
          <p:cNvPr id="21" name="Rechteck 20"/>
          <p:cNvSpPr/>
          <p:nvPr>
            <p:custDataLst>
              <p:tags r:id="rId11"/>
            </p:custDataLst>
          </p:nvPr>
        </p:nvSpPr>
        <p:spPr bwMode="gray">
          <a:xfrm>
            <a:off x="3635375" y="2174875"/>
            <a:ext cx="395288"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defRPr/>
            </a:pPr>
            <a:fld id="{B2F3575F-AB96-4BC9-9A3D-23025A4F77FE}" type="datetime'''''''''''''''''1.''''''''80'''''''''''''">
              <a:rPr lang="en-US" sz="1400">
                <a:solidFill>
                  <a:schemeClr val="tx1"/>
                </a:solidFill>
              </a:rPr>
              <a:pPr>
                <a:defRPr/>
              </a:pPr>
              <a:t>1.80</a:t>
            </a:fld>
            <a:endParaRPr lang="de-DE" sz="1400">
              <a:solidFill>
                <a:schemeClr val="tx1"/>
              </a:solidFill>
              <a:sym typeface="+mn-lt"/>
            </a:endParaRPr>
          </a:p>
        </p:txBody>
      </p:sp>
      <p:sp>
        <p:nvSpPr>
          <p:cNvPr id="40" name="Rechteck 39"/>
          <p:cNvSpPr/>
          <p:nvPr>
            <p:custDataLst>
              <p:tags r:id="rId12"/>
            </p:custDataLst>
          </p:nvPr>
        </p:nvSpPr>
        <p:spPr bwMode="auto">
          <a:xfrm>
            <a:off x="1227138" y="1855788"/>
            <a:ext cx="966787"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D7296723-E0CD-47FF-98AF-15F83FEDDBC6}" type="datetime'S''o''u''t''''''''''''''''h ''A''''''''fr''''''i''''''c''a'''">
              <a:rPr lang="en-US" sz="1400">
                <a:solidFill>
                  <a:schemeClr val="tx1"/>
                </a:solidFill>
              </a:rPr>
              <a:pPr algn="r">
                <a:defRPr/>
              </a:pPr>
              <a:t>South Africa</a:t>
            </a:fld>
            <a:endParaRPr lang="de-DE" sz="1400">
              <a:solidFill>
                <a:schemeClr val="tx1"/>
              </a:solidFill>
              <a:sym typeface="+mn-lt"/>
            </a:endParaRPr>
          </a:p>
        </p:txBody>
      </p:sp>
      <p:sp>
        <p:nvSpPr>
          <p:cNvPr id="20" name="Rechteck 19"/>
          <p:cNvSpPr/>
          <p:nvPr>
            <p:custDataLst>
              <p:tags r:id="rId13"/>
            </p:custDataLst>
          </p:nvPr>
        </p:nvSpPr>
        <p:spPr bwMode="gray">
          <a:xfrm>
            <a:off x="6407150" y="1855788"/>
            <a:ext cx="395288" cy="212725"/>
          </a:xfrm>
          <a:prstGeom prst="rect">
            <a:avLst/>
          </a:prstGeom>
          <a:no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anchor="ctr"/>
          <a:lstStyle/>
          <a:p>
            <a:pPr>
              <a:defRPr/>
            </a:pPr>
            <a:fld id="{892EEC14-D9DB-4847-B0B9-0C3EB2056D6C}" type="datetime'''''''''''''5.''''''''7''''''''''''''''''''''''0'''''''''">
              <a:rPr lang="en-US" sz="1400">
                <a:solidFill>
                  <a:schemeClr val="tx1"/>
                </a:solidFill>
              </a:rPr>
              <a:pPr>
                <a:defRPr/>
              </a:pPr>
              <a:t>5.70</a:t>
            </a:fld>
            <a:endParaRPr lang="de-DE" sz="1400" dirty="0">
              <a:solidFill>
                <a:schemeClr val="tx1"/>
              </a:solidFill>
              <a:sym typeface="Arial"/>
            </a:endParaRPr>
          </a:p>
        </p:txBody>
      </p:sp>
      <p:sp>
        <p:nvSpPr>
          <p:cNvPr id="70698" name="Text Box 28"/>
          <p:cNvSpPr txBox="1">
            <a:spLocks noChangeArrowheads="1"/>
          </p:cNvSpPr>
          <p:nvPr/>
        </p:nvSpPr>
        <p:spPr bwMode="auto">
          <a:xfrm>
            <a:off x="304800" y="6164263"/>
            <a:ext cx="4076700" cy="307975"/>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a:t>Note: omits countries with less than USD 0.1 bn investment.</a:t>
            </a:r>
          </a:p>
          <a:p>
            <a:pPr>
              <a:tabLst>
                <a:tab pos="171450" algn="l"/>
              </a:tabLst>
            </a:pPr>
            <a:r>
              <a:rPr lang="en-US" sz="1000"/>
              <a:t>Source: UNEP Global Trends in Renewable Energy Investments (2013).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755576" y="404664"/>
          <a:ext cx="7200800"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1475656" y="5805264"/>
            <a:ext cx="344607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Ministry of Energy and Petroleum of Kenya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59633" y="620688"/>
          <a:ext cx="6336704" cy="5202510"/>
        </p:xfrm>
        <a:graphic>
          <a:graphicData uri="http://schemas.openxmlformats.org/drawingml/2006/chart">
            <c:chart xmlns:c="http://schemas.openxmlformats.org/drawingml/2006/chart" xmlns:r="http://schemas.openxmlformats.org/officeDocument/2006/relationships" r:id="rId2"/>
          </a:graphicData>
        </a:graphic>
      </p:graphicFrame>
      <p:sp>
        <p:nvSpPr>
          <p:cNvPr id="91137" name="Rectangle 1"/>
          <p:cNvSpPr>
            <a:spLocks noChangeArrowheads="1"/>
          </p:cNvSpPr>
          <p:nvPr/>
        </p:nvSpPr>
        <p:spPr bwMode="auto">
          <a:xfrm>
            <a:off x="2848964" y="5967372"/>
            <a:ext cx="344607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Ministry of Energy and Petroleum of Kenya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d.%m.%Y&lt;/m_strFormatTime&gt;&lt;/m_precDefaultDate&gt;&lt;m_precDefaultYear/&gt;&lt;m_precDefaultQuarter/&gt;&lt;m_precDefaultMonth/&gt;&lt;m_precDefaultWeek/&gt;&lt;m_precDefaultDay/&gt;&lt;m_mruColor&gt;&lt;m_vecMRU length=&quot;3&quot;&gt;&lt;elem m_fUsage=&quot;1.00000000000000000000E+000&quot;&gt;&lt;m_ppcolschidx val=&quot;0&quot;/&gt;&lt;m_rgb r=&quot;fd&quot; g=&quot;bf&quot; b=&quot;6&quot;/&gt;&lt;m_nBrightness val=&quot;0&quot;/&gt;&lt;/elem&gt;&lt;elem m_fUsage=&quot;9.00000000000000020000E-001&quot;&gt;&lt;m_ppcolschidx val=&quot;0&quot;/&gt;&lt;m_rgb r=&quot;fd&quot; g=&quot;f2&quot; b=&quot;2d&quot;/&gt;&lt;m_nBrightness val=&quot;0&quot;/&gt;&lt;/elem&gt;&lt;elem m_fUsage=&quot;8.10000000000000050000E-001&quot;&gt;&lt;m_ppcolschidx val=&quot;0&quot;/&gt;&lt;m_rgb r=&quot;fa&quot; g=&quot;f8&quot; b=&quot;b6&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Pnc4mPnT0iL2.r2Gj50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yc6UpQfFEqZSaRKVJNA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Ol3gw2aKkK31oXO5_8b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YBD6zOlxEKSwD8bJ5ec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WHgJYee3EWxPSjfK.ow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8ZtiTKxvaUSp4ys7SIIt7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1e52PJMl028IP10b4dV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04LyjqeNECn8mpY1b9RZ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9Zur2FT10qGK7aGGpXn6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KyFcSHUCEq9WUMHP6V8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N1jXM3cgEaAhUlZ.rnn1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0OOA6f6q0aABJFhhv3L_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e0Jpb473kS0YxAuCrAH8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2XyvxLTDUW.ksGHevb6y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RWRbWaHwUSwsYex.CZU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J_tT8zAIki3AUja.M98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rTfhxWNQUK_GgEMjalt.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0dmw4.ea02h91SZJWZK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Ns5mdgA.UeZJQw3bJ3k9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9bt49464kKRTGRZpWVP7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hrMjOTh60CBE9QPpanxM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YTrmbXAF0mNyokao7QNJ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9WHgJYee3EWxPSjfK.ow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rlB6h7iJ0maDMU65JMY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ux2J7zlVk2KgjXD8W0r.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bnhDT0Os0OsUAiixkkw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81qPutPPk.MT9HecnStO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3f6inpJfki0z0PBLahh5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aygdE6tGESp5Gp2.6oaP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t2w7jGLEkesIYVN6VUUm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YUEBJljcEWXLjOPhQVeI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uTYDLURvkqnmIxAJ2vHL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EY6QLZrh0qdl2hfWlwE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rjGhGQTZE.YlVrzaQk7G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Ol3gw2aKkK31oXO5_8b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J_tT8zAIki3AUja.M98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RWRbWaHwUSwsYex.CZUT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rTfhxWNQUK_GgEMjal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0dmw4.ea02h91SZJWZKI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Ns5mdgA.UeZJQw3bJ3k9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rjGhGQTZE.YlVrzaQk7G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YTrmbXAF0mNyokao7QN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Sv6FfGt8ESzWw3DViQD.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hrMjOTh60CBE9QPpanx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Ol3gw2aKkK31oXO5_8br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WHgJYee3EWxPSjfK.ow5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EY6QLZrh0qdl2hfWlwE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uTYDLURvkqnmIxAJ2vH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YUEBJljcEWXLjOPhQVeI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t2w7jGLEkesIYVN6VUUm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mPi8R_cIvEeHJeIbbp4E_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d7D2_uKSSkyyBKMDahNkQ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4qFXR5OCD0mEkM3o6dPO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86xfBZ4ukybZ3lXMeFiL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N1jXM3cgEaAhUlZ.rnn1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S0Dz2ONg1E.wqPCII36kx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3f6inpJfki0z0PBLahh5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81qPutPPk.MT9HecnStO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9bt49464kKRTGRZpWVP7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5FyIpAvD0mKpa5f0w_C_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aygdE6tGESp5Gp2.6oaP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rlB6h7iJ0maDMU65JMYq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bnhDT0Os0OsUAiixkkwE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ux2J7zlVk2KgjXD8W0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lZGl0HlUiJMjx35gu8V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LJ_tT8zAIki3AUja.M98f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RWRbWaHwUSwsYex.CZUT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rTfhxWNQUK_GgEMjal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0dmw4.ea02h91SZJWZK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2xPJrsVBUCCmrbFJP9z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Pu14frsmEGSNDpAzk8A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MfirLrbsk2AhhI9HDFw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MSDSckXO0m0zkDuxXt7J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E_LZSopik2OJb6ePHsz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9REEJFZ7kSkWLs6mylon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4fj9iXbh3U.FYvdwOS02c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886xfBZ4ukybZ3lXMeFiL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HA5fpSFTUKJLHNQ_SR1QA"/>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2343</Words>
  <Application>Microsoft Office PowerPoint</Application>
  <PresentationFormat>On-screen Show (4:3)</PresentationFormat>
  <Paragraphs>346</Paragraphs>
  <Slides>38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Standarddesign</vt:lpstr>
      <vt:lpstr>think-cell Folie</vt:lpstr>
      <vt:lpstr>Diagramm</vt:lpstr>
      <vt:lpstr> Innovation policy for green energy and energy efficiency in Sub-Saharan Africa   Based on the project “Strategy of Green Technology and Green Industry in Africa” . A Study of Renewable Energy Technology Market, and Energy Efficiency Adoption in Cassava and Maize Processing Industries in Kenya and Nigeria.  Funded by KEEI through UNIDO  </vt:lpstr>
      <vt:lpstr>What the study is about</vt:lpstr>
      <vt:lpstr>Background of the study</vt:lpstr>
      <vt:lpstr>PowerPoint Presentation</vt:lpstr>
      <vt:lpstr>PowerPoint Presentation</vt:lpstr>
      <vt:lpstr>PowerPoint Presentation</vt:lpstr>
      <vt:lpstr>PowerPoint Presentation</vt:lpstr>
      <vt:lpstr>PowerPoint Presentation</vt:lpstr>
      <vt:lpstr>PowerPoint Presentation</vt:lpstr>
      <vt:lpstr>RE potential for electricity in Kenya</vt:lpstr>
      <vt:lpstr>Key research questions</vt:lpstr>
      <vt:lpstr>The research approach</vt:lpstr>
      <vt:lpstr>The research sample</vt:lpstr>
      <vt:lpstr>The RET sample for Kenya</vt:lpstr>
      <vt:lpstr>The research team</vt:lpstr>
      <vt:lpstr>Time line</vt:lpstr>
      <vt:lpstr>Key findings</vt:lpstr>
      <vt:lpstr>The adopters</vt:lpstr>
      <vt:lpstr>Origin of foreign suppliers of RETs</vt:lpstr>
      <vt:lpstr>PowerPoint Presentation</vt:lpstr>
      <vt:lpstr>Reasons for adopting RET </vt:lpstr>
      <vt:lpstr>Barriers</vt:lpstr>
      <vt:lpstr>Services provided by RET suppliers in Kenya</vt:lpstr>
      <vt:lpstr>Overview of energy efficiency (EE) measures adopted </vt:lpstr>
      <vt:lpstr>Source of EE technology components</vt:lpstr>
      <vt:lpstr>Countries from which the technologies are sourced </vt:lpstr>
      <vt:lpstr>Supply offerings</vt:lpstr>
      <vt:lpstr>Organisations involved in successful EE projects </vt:lpstr>
      <vt:lpstr>Importance of consultancy /external advisors for EE project success </vt:lpstr>
      <vt:lpstr>Informal learning as an important source of learning</vt:lpstr>
      <vt:lpstr>Implications for innovation policy </vt:lpstr>
      <vt:lpstr>PowerPoint Presentation</vt:lpstr>
      <vt:lpstr>Cooperation as a model for technical learning and building innovation capabilities</vt:lpstr>
      <vt:lpstr>Technical cooperation models</vt:lpstr>
      <vt:lpstr>About the TC models</vt:lpstr>
      <vt:lpstr>TC models cont.</vt:lpstr>
      <vt:lpstr>Our ‘evaluation’ of  the “technology cooperation” models is that</vt:lpstr>
      <vt:lpstr>It is proposed that TC focusses more 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Jules</dc:creator>
  <cp:lastModifiedBy>Kemp R (MERIT)</cp:lastModifiedBy>
  <cp:revision>144</cp:revision>
  <cp:lastPrinted>2014-03-19T11:20:13Z</cp:lastPrinted>
  <dcterms:created xsi:type="dcterms:W3CDTF">2013-07-08T15:29:34Z</dcterms:created>
  <dcterms:modified xsi:type="dcterms:W3CDTF">2014-03-19T11:20:24Z</dcterms:modified>
</cp:coreProperties>
</file>